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7" r:id="rId5"/>
    <p:sldMasterId id="2147483679" r:id="rId6"/>
  </p:sldMasterIdLst>
  <p:sldIdLst>
    <p:sldId id="937" r:id="rId7"/>
    <p:sldId id="945" r:id="rId8"/>
    <p:sldId id="987" r:id="rId9"/>
    <p:sldId id="257" r:id="rId10"/>
    <p:sldId id="988" r:id="rId11"/>
    <p:sldId id="989" r:id="rId12"/>
    <p:sldId id="858" r:id="rId13"/>
    <p:sldId id="938" r:id="rId14"/>
    <p:sldId id="927" r:id="rId15"/>
    <p:sldId id="928" r:id="rId16"/>
    <p:sldId id="862" r:id="rId17"/>
    <p:sldId id="970" r:id="rId18"/>
    <p:sldId id="933" r:id="rId19"/>
    <p:sldId id="935" r:id="rId20"/>
    <p:sldId id="972" r:id="rId21"/>
    <p:sldId id="889" r:id="rId22"/>
    <p:sldId id="864" r:id="rId23"/>
    <p:sldId id="915" r:id="rId24"/>
    <p:sldId id="920" r:id="rId25"/>
    <p:sldId id="916" r:id="rId26"/>
    <p:sldId id="911" r:id="rId27"/>
    <p:sldId id="917" r:id="rId28"/>
    <p:sldId id="508" r:id="rId29"/>
    <p:sldId id="984" r:id="rId30"/>
    <p:sldId id="982" r:id="rId31"/>
    <p:sldId id="922" r:id="rId32"/>
    <p:sldId id="956" r:id="rId33"/>
    <p:sldId id="975" r:id="rId34"/>
    <p:sldId id="978" r:id="rId35"/>
    <p:sldId id="985" r:id="rId36"/>
    <p:sldId id="986" r:id="rId37"/>
    <p:sldId id="865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B49"/>
    <a:srgbClr val="FFA500"/>
    <a:srgbClr val="1B2C59"/>
    <a:srgbClr val="ED0203"/>
    <a:srgbClr val="009193"/>
    <a:srgbClr val="002060"/>
    <a:srgbClr val="1F2E57"/>
    <a:srgbClr val="D1E3F3"/>
    <a:srgbClr val="9DC3E6"/>
    <a:srgbClr val="144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C1CA2B-E00D-D8BD-ABD5-72FE92B59E5F}" v="17" dt="2021-01-29T18:04:01.558"/>
    <p1510:client id="{1F849A84-60D3-E0B0-6871-9A1A735FC701}" v="69" dt="2021-02-09T12:25:50.845"/>
    <p1510:client id="{2769E175-79EE-9BC2-5E2B-41ED8AFE4116}" v="29" dt="2021-02-12T12:54:24.771"/>
    <p1510:client id="{34B8B499-9AD8-2BDD-0556-E0D0FD6DA3D4}" v="91" dt="2021-02-08T21:09:42.327"/>
    <p1510:client id="{616345FE-ABCC-92E6-30CD-9D42C30662BA}" v="2" dt="2021-02-11T16:26:30.645"/>
    <p1510:client id="{61B32A6E-D9E6-44F7-8FDF-9E6E60DEECBD}" v="7" dt="2021-02-08T22:53:45.134"/>
    <p1510:client id="{72D6CC04-3B6F-DE8D-AEE7-E851E98AD7D7}" v="1" dt="2021-02-09T11:47:30.687"/>
    <p1510:client id="{762E4308-D40D-92F4-FF11-966A0C919706}" v="11" dt="2021-02-12T12:53:31.432"/>
    <p1510:client id="{87E1FCBF-6D09-F1C1-5BD4-134822F4CD40}" v="14" dt="2021-02-20T00:24:23.349"/>
    <p1510:client id="{A2CF1111-EF3C-E527-73E1-7FDC6208BCC8}" v="32" dt="2021-02-05T17:11:51.980"/>
    <p1510:client id="{BD4FEEC9-1300-9908-9A7D-D4A9CE2A8E43}" v="26" dt="2021-02-12T12:49:39.291"/>
    <p1510:client id="{D947CBA3-0A37-7D44-7FD3-CDCFACCE595B}" v="8" dt="2021-02-20T01:11:43.085"/>
    <p1510:client id="{D9689A17-139E-C73D-CD4F-70C648BA0D3B}" v="150" dt="2021-02-08T08:33:38.203"/>
    <p1510:client id="{F4BADA28-509F-C6F2-AAA6-FE9202D312A9}" v="15" dt="2021-02-08T13:35:18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or D. Leaes" userId="S::vitor.leaes@uniritter.edu.br::8abf1caf-6f6d-40fc-b8ea-cef25a695333" providerId="AD" clId="Web-{87E1FCBF-6D09-F1C1-5BD4-134822F4CD40}"/>
    <pc:docChg chg="modSld">
      <pc:chgData name="Vitor D. Leaes" userId="S::vitor.leaes@uniritter.edu.br::8abf1caf-6f6d-40fc-b8ea-cef25a695333" providerId="AD" clId="Web-{87E1FCBF-6D09-F1C1-5BD4-134822F4CD40}" dt="2021-02-20T00:24:23.349" v="6" actId="20577"/>
      <pc:docMkLst>
        <pc:docMk/>
      </pc:docMkLst>
      <pc:sldChg chg="modSp">
        <pc:chgData name="Vitor D. Leaes" userId="S::vitor.leaes@uniritter.edu.br::8abf1caf-6f6d-40fc-b8ea-cef25a695333" providerId="AD" clId="Web-{87E1FCBF-6D09-F1C1-5BD4-134822F4CD40}" dt="2021-02-20T00:24:23.349" v="6" actId="20577"/>
        <pc:sldMkLst>
          <pc:docMk/>
          <pc:sldMk cId="216533309" sldId="864"/>
        </pc:sldMkLst>
        <pc:spChg chg="mod">
          <ac:chgData name="Vitor D. Leaes" userId="S::vitor.leaes@uniritter.edu.br::8abf1caf-6f6d-40fc-b8ea-cef25a695333" providerId="AD" clId="Web-{87E1FCBF-6D09-F1C1-5BD4-134822F4CD40}" dt="2021-02-19T23:56:54.798" v="3" actId="20577"/>
          <ac:spMkLst>
            <pc:docMk/>
            <pc:sldMk cId="216533309" sldId="864"/>
            <ac:spMk id="6" creationId="{90DC1302-318C-4A85-ADA4-AB8DA160185E}"/>
          </ac:spMkLst>
        </pc:spChg>
        <pc:spChg chg="mod">
          <ac:chgData name="Vitor D. Leaes" userId="S::vitor.leaes@uniritter.edu.br::8abf1caf-6f6d-40fc-b8ea-cef25a695333" providerId="AD" clId="Web-{87E1FCBF-6D09-F1C1-5BD4-134822F4CD40}" dt="2021-02-20T00:23:33.035" v="5" actId="20577"/>
          <ac:spMkLst>
            <pc:docMk/>
            <pc:sldMk cId="216533309" sldId="864"/>
            <ac:spMk id="8" creationId="{2598EBBD-5B2B-490A-8920-9BD24E51857F}"/>
          </ac:spMkLst>
        </pc:spChg>
        <pc:spChg chg="mod">
          <ac:chgData name="Vitor D. Leaes" userId="S::vitor.leaes@uniritter.edu.br::8abf1caf-6f6d-40fc-b8ea-cef25a695333" providerId="AD" clId="Web-{87E1FCBF-6D09-F1C1-5BD4-134822F4CD40}" dt="2021-02-20T00:24:23.349" v="6" actId="20577"/>
          <ac:spMkLst>
            <pc:docMk/>
            <pc:sldMk cId="216533309" sldId="864"/>
            <ac:spMk id="11" creationId="{3BBBF989-32B5-4659-B17D-247F31C36C08}"/>
          </ac:spMkLst>
        </pc:spChg>
      </pc:sldChg>
    </pc:docChg>
  </pc:docChgLst>
  <pc:docChgLst>
    <pc:chgData name="Vitor D. Leaes" userId="S::vitor.leaes@uniritter.edu.br::8abf1caf-6f6d-40fc-b8ea-cef25a695333" providerId="AD" clId="Web-{D947CBA3-0A37-7D44-7FD3-CDCFACCE595B}"/>
    <pc:docChg chg="modSld">
      <pc:chgData name="Vitor D. Leaes" userId="S::vitor.leaes@uniritter.edu.br::8abf1caf-6f6d-40fc-b8ea-cef25a695333" providerId="AD" clId="Web-{D947CBA3-0A37-7D44-7FD3-CDCFACCE595B}" dt="2021-02-20T01:11:43.085" v="3" actId="20577"/>
      <pc:docMkLst>
        <pc:docMk/>
      </pc:docMkLst>
      <pc:sldChg chg="modSp">
        <pc:chgData name="Vitor D. Leaes" userId="S::vitor.leaes@uniritter.edu.br::8abf1caf-6f6d-40fc-b8ea-cef25a695333" providerId="AD" clId="Web-{D947CBA3-0A37-7D44-7FD3-CDCFACCE595B}" dt="2021-02-20T01:11:43.085" v="3" actId="20577"/>
        <pc:sldMkLst>
          <pc:docMk/>
          <pc:sldMk cId="216533309" sldId="864"/>
        </pc:sldMkLst>
        <pc:spChg chg="mod">
          <ac:chgData name="Vitor D. Leaes" userId="S::vitor.leaes@uniritter.edu.br::8abf1caf-6f6d-40fc-b8ea-cef25a695333" providerId="AD" clId="Web-{D947CBA3-0A37-7D44-7FD3-CDCFACCE595B}" dt="2021-02-20T01:11:40.788" v="2" actId="20577"/>
          <ac:spMkLst>
            <pc:docMk/>
            <pc:sldMk cId="216533309" sldId="864"/>
            <ac:spMk id="6" creationId="{90DC1302-318C-4A85-ADA4-AB8DA160185E}"/>
          </ac:spMkLst>
        </pc:spChg>
        <pc:spChg chg="mod">
          <ac:chgData name="Vitor D. Leaes" userId="S::vitor.leaes@uniritter.edu.br::8abf1caf-6f6d-40fc-b8ea-cef25a695333" providerId="AD" clId="Web-{D947CBA3-0A37-7D44-7FD3-CDCFACCE595B}" dt="2021-02-20T01:11:43.085" v="3" actId="20577"/>
          <ac:spMkLst>
            <pc:docMk/>
            <pc:sldMk cId="216533309" sldId="864"/>
            <ac:spMk id="11" creationId="{3BBBF989-32B5-4659-B17D-247F31C36C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08132A-0468-497F-80C7-338F4C2C26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3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1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52662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619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1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295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965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902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888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0698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Retângulo Arredondado 2">
            <a:extLst>
              <a:ext uri="{FF2B5EF4-FFF2-40B4-BE49-F238E27FC236}">
                <a16:creationId xmlns:a16="http://schemas.microsoft.com/office/drawing/2014/main" id="{49AA5FC1-BB24-4DFF-B030-A6283739FD44}"/>
              </a:ext>
            </a:extLst>
          </p:cNvPr>
          <p:cNvSpPr/>
          <p:nvPr userDrawn="1"/>
        </p:nvSpPr>
        <p:spPr>
          <a:xfrm>
            <a:off x="3592988" y="-42012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1B3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6" name="Imagem 5" descr="Uma imagem contendo placa, escuro, jogador, desenho&#10;&#10;Descrição gerada automaticamente">
            <a:extLst>
              <a:ext uri="{FF2B5EF4-FFF2-40B4-BE49-F238E27FC236}">
                <a16:creationId xmlns:a16="http://schemas.microsoft.com/office/drawing/2014/main" id="{B7DEED2E-B699-43B1-A943-B1AE0A601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20" y="6152331"/>
            <a:ext cx="2880280" cy="7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69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08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8B8CC5-968E-4570-80AC-26ADEBAD1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871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07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376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96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545EDC-AD01-BB4F-B216-F173BA345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4536" y="0"/>
            <a:ext cx="12196536" cy="1271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9317A-DD73-654E-8259-133C50EB6E43}"/>
              </a:ext>
            </a:extLst>
          </p:cNvPr>
          <p:cNvSpPr/>
          <p:nvPr userDrawn="1"/>
        </p:nvSpPr>
        <p:spPr>
          <a:xfrm>
            <a:off x="0" y="6812283"/>
            <a:ext cx="12192000" cy="45719"/>
          </a:xfrm>
          <a:prstGeom prst="rect">
            <a:avLst/>
          </a:prstGeom>
          <a:solidFill>
            <a:srgbClr val="C2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FE8C23E-3015-7A4C-8418-8310E00209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1" y="260803"/>
            <a:ext cx="9040904" cy="363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 i="0">
                <a:solidFill>
                  <a:schemeClr val="tx1">
                    <a:lumMod val="50000"/>
                    <a:lumOff val="50000"/>
                  </a:schemeClr>
                </a:solidFill>
                <a:latin typeface="Whitney" pitchFamily="2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97CE26-DBB8-B746-BD5D-B18D31A8F8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3118" y="1927505"/>
            <a:ext cx="8523287" cy="652462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5D22"/>
              </a:buClr>
              <a:buSzTx/>
              <a:buFont typeface="Arial" panose="020B0604020202020204" pitchFamily="34" charset="0"/>
              <a:buNone/>
              <a:tabLst/>
              <a:defRPr lang="en-US" sz="1800" b="0" i="0" smtClean="0">
                <a:effectLst/>
              </a:defRPr>
            </a:lvl1pPr>
          </a:lstStyle>
          <a:p>
            <a:pPr lvl="0"/>
            <a:r>
              <a:rPr lang="en-US"/>
              <a:t>Text goes here 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Lorem ipsum dolor sit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Pellentesque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vulputate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sodales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tempus. Nam nisi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orci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suscipit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quam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molestie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orci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.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Proin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non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metus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, vel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luctus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metus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. Ut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metus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sit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tristique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/>
              </a:rPr>
              <a:t>vehicula</a:t>
            </a:r>
            <a:r>
              <a:rPr lang="en-US" b="0" i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en-US"/>
          </a:p>
        </p:txBody>
      </p:sp>
      <p:pic>
        <p:nvPicPr>
          <p:cNvPr id="1026" name="Picture 2" descr="Image result for uniritter">
            <a:extLst>
              <a:ext uri="{FF2B5EF4-FFF2-40B4-BE49-F238E27FC236}">
                <a16:creationId xmlns:a16="http://schemas.microsoft.com/office/drawing/2014/main" id="{17935CCC-84C3-45DC-ABD4-03BD750501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702" y="6119512"/>
            <a:ext cx="1551711" cy="42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887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12697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05172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484235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765822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647014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51886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BF904A-8407-47F1-A5EB-D4D7CE99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02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877061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720134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927644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30651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84521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5A939CF-312C-4306-8AAD-DFFECA57C8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7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160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24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6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160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76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160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3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160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14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01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133392A4-0B4F-49AE-8D09-18436B8F4D2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19/02/2021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8A0CC4A9-14CE-4D78-933E-344A801D3FB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0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C8BBB-F80D-4FB5-ACD5-8C641C8F5B2E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582A-FEE7-4D6A-9BC9-392A0975FB1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57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96" r:id="rId8"/>
    <p:sldLayoutId id="2147483675" r:id="rId9"/>
    <p:sldLayoutId id="2147483676" r:id="rId10"/>
    <p:sldLayoutId id="2147483677" r:id="rId11"/>
    <p:sldLayoutId id="2147483678" r:id="rId12"/>
    <p:sldLayoutId id="2147483697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91DB-E7F9-4D9C-A1F2-2CA2936E5C1F}" type="datetimeFigureOut">
              <a:rPr lang="pt-BR" smtClean="0"/>
              <a:pPr/>
              <a:t>19/02/2021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6F714-D074-481C-977C-30874B1D8F09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37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 spd="slow">
    <p:push dir="u"/>
  </p:transition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hyperlink" Target="http://bib.unifacs.br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biblioteca.uniritter.edu.br/biblioteca/index.php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hyperlink" Target="https://lp.uniritter.edu.br/carreiras/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hyperlink" Target="http://www.uniritter.edu.br/nap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hyperlink" Target="https://www.uniritter.edu.br/responsabilidade-social" TargetMode="External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whatsapp.com/send?1=pt_BR&amp;phone=555130925600&amp;text=%20Ol%C3%A1,%20UniRitter!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nead@uniritter.edu.br" TargetMode="External"/><Relationship Id="rId5" Type="http://schemas.openxmlformats.org/officeDocument/2006/relationships/hyperlink" Target="tel:555140034951" TargetMode="External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office.com/Pages/ResponsePage.aspx?id=nqplKssl7kiFm3JpfMgFXMKAf2Y3wXlGpsE1ytzKEPpUMlQyNlJUWkZHOUZUR1lIMVNWRzgwUVU2WSQlQCN0PWcu" TargetMode="External"/><Relationship Id="rId3" Type="http://schemas.openxmlformats.org/officeDocument/2006/relationships/image" Target="../media/image49.jpeg"/><Relationship Id="rId7" Type="http://schemas.openxmlformats.org/officeDocument/2006/relationships/image" Target="../media/image5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forms.office.com/Pages/ResponsePage.aspx?id=nqplKssl7kiFm3JpfMgFXMKAf2Y3wXlGpsE1ytzKEPpUNkdNQTJUR1c5SkNEUU9BSDNSU1IyRUNNViQlQCN0PWcu" TargetMode="External"/><Relationship Id="rId5" Type="http://schemas.openxmlformats.org/officeDocument/2006/relationships/image" Target="../media/image50.jpeg"/><Relationship Id="rId4" Type="http://schemas.openxmlformats.org/officeDocument/2006/relationships/hyperlink" Target="https://forms.office.com/Pages/ResponsePage.aspx?id=nqplKssl7kiFm3JpfMgFXMKAf2Y3wXlGpsE1ytzKEPpUQzJSWktNTFFBRlJRMEtQUkhWM0ZKVlgwTCQlQCN0PWcu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07B744-0D41-1949-8392-873E040FB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pic>
        <p:nvPicPr>
          <p:cNvPr id="3" name="Imagem 2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EFC4A4F2-FD62-CC48-AA61-9C0AF0539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3" y="888833"/>
            <a:ext cx="3500776" cy="19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CDB4C560-4D4F-5E46-8D66-A020BE94D83E}"/>
              </a:ext>
            </a:extLst>
          </p:cNvPr>
          <p:cNvGrpSpPr/>
          <p:nvPr/>
        </p:nvGrpSpPr>
        <p:grpSpPr>
          <a:xfrm>
            <a:off x="228600" y="899542"/>
            <a:ext cx="11522121" cy="5058916"/>
            <a:chOff x="228600" y="1249610"/>
            <a:chExt cx="11522121" cy="5058916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1B547EB0-FD20-FD45-9120-4B60A702CC7A}"/>
                </a:ext>
              </a:extLst>
            </p:cNvPr>
            <p:cNvSpPr/>
            <p:nvPr/>
          </p:nvSpPr>
          <p:spPr>
            <a:xfrm>
              <a:off x="228600" y="1249610"/>
              <a:ext cx="847986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spc="30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cs typeface="Arial" panose="020B0604020202020204" pitchFamily="34" charset="0"/>
                </a:rPr>
                <a:t>DISCIPLINAS</a:t>
              </a:r>
              <a:endParaRPr lang="pt-BR" sz="24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4000" b="1" spc="30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cs typeface="Arial" panose="020B0604020202020204" pitchFamily="34" charset="0"/>
                </a:rPr>
                <a:t>TEÓRICAS e TEÓRICO-PRÁTICAS </a:t>
              </a:r>
              <a:endParaRPr kumimoji="0" lang="pt-BR" sz="4000" b="1" i="0" u="none" strike="noStrike" kern="1200" cap="none" spc="30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4D8F93E-07BC-2347-8D03-695D75EA5897}"/>
                </a:ext>
              </a:extLst>
            </p:cNvPr>
            <p:cNvSpPr/>
            <p:nvPr/>
          </p:nvSpPr>
          <p:spPr>
            <a:xfrm>
              <a:off x="326989" y="2519995"/>
              <a:ext cx="1283070" cy="22957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745C526-62F4-5943-A129-8A9CC3C15DD7}"/>
                </a:ext>
              </a:extLst>
            </p:cNvPr>
            <p:cNvSpPr/>
            <p:nvPr/>
          </p:nvSpPr>
          <p:spPr>
            <a:xfrm>
              <a:off x="326989" y="2646032"/>
              <a:ext cx="1250754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5400" b="1">
                  <a:solidFill>
                    <a:schemeClr val="bg1"/>
                  </a:solidFill>
                </a:rPr>
                <a:t>N1</a:t>
              </a:r>
            </a:p>
            <a:p>
              <a:pPr algn="ctr"/>
              <a:endParaRPr lang="pt-BR" sz="2000" b="1">
                <a:solidFill>
                  <a:schemeClr val="bg1"/>
                </a:solidFill>
              </a:endParaRPr>
            </a:p>
            <a:p>
              <a:pPr algn="ctr"/>
              <a:r>
                <a:rPr lang="pt-BR" sz="2000">
                  <a:solidFill>
                    <a:schemeClr val="bg1"/>
                  </a:solidFill>
                </a:rPr>
                <a:t>PESO </a:t>
              </a:r>
            </a:p>
            <a:p>
              <a:pPr algn="ctr"/>
              <a:r>
                <a:rPr lang="pt-BR" sz="3200" b="1">
                  <a:solidFill>
                    <a:schemeClr val="bg1"/>
                  </a:solidFill>
                </a:rPr>
                <a:t>4</a:t>
              </a:r>
              <a:endParaRPr lang="pt-BR" sz="3200">
                <a:solidFill>
                  <a:schemeClr val="bg1"/>
                </a:solidFill>
              </a:endParaRP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D3BB685D-B893-E540-B750-6BEA7BCC3760}"/>
                </a:ext>
              </a:extLst>
            </p:cNvPr>
            <p:cNvSpPr/>
            <p:nvPr/>
          </p:nvSpPr>
          <p:spPr>
            <a:xfrm>
              <a:off x="1691991" y="2519994"/>
              <a:ext cx="3338528" cy="229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b="1">
                  <a:solidFill>
                    <a:schemeClr val="accent2">
                      <a:lumMod val="50000"/>
                    </a:schemeClr>
                  </a:solidFill>
                </a:rPr>
                <a:t>AVALIAÇÕES </a:t>
              </a:r>
              <a:r>
                <a:rPr lang="pt-BR" sz="1600" b="1">
                  <a:solidFill>
                    <a:schemeClr val="accent2">
                      <a:lumMod val="50000"/>
                    </a:schemeClr>
                  </a:solidFill>
                </a:rPr>
                <a:t>ONLINE</a:t>
              </a:r>
            </a:p>
            <a:p>
              <a:endParaRPr lang="pt-BR" sz="1600" b="1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pt-BR" sz="1600" b="1">
                  <a:solidFill>
                    <a:schemeClr val="accent2">
                      <a:lumMod val="50000"/>
                    </a:schemeClr>
                  </a:solidFill>
                </a:rPr>
                <a:t>A1 </a:t>
              </a:r>
            </a:p>
            <a:p>
              <a:r>
                <a:rPr lang="pt-BR" sz="1600" b="1">
                  <a:solidFill>
                    <a:schemeClr val="accent2">
                      <a:lumMod val="50000"/>
                    </a:schemeClr>
                  </a:solidFill>
                </a:rPr>
                <a:t>A2 </a:t>
              </a:r>
            </a:p>
            <a:p>
              <a:r>
                <a:rPr lang="pt-BR" sz="1600" b="1">
                  <a:solidFill>
                    <a:schemeClr val="accent2">
                      <a:lumMod val="50000"/>
                    </a:schemeClr>
                  </a:solidFill>
                </a:rPr>
                <a:t>A3 </a:t>
              </a:r>
            </a:p>
            <a:p>
              <a:r>
                <a:rPr lang="pt-BR" sz="1600" b="1">
                  <a:solidFill>
                    <a:schemeClr val="accent2">
                      <a:lumMod val="50000"/>
                    </a:schemeClr>
                  </a:solidFill>
                </a:rPr>
                <a:t>A4</a:t>
              </a:r>
            </a:p>
            <a:p>
              <a:endParaRPr lang="pt-BR" sz="1600" b="1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pt-BR" sz="2800" b="1">
                  <a:solidFill>
                    <a:schemeClr val="accent2">
                      <a:lumMod val="50000"/>
                    </a:schemeClr>
                  </a:solidFill>
                </a:rPr>
                <a:t>0 </a:t>
              </a:r>
              <a:r>
                <a:rPr lang="pt-BR" sz="2800" b="1">
                  <a:solidFill>
                    <a:schemeClr val="accent2">
                      <a:lumMod val="50000"/>
                    </a:schemeClr>
                  </a:solidFill>
                  <a:sym typeface="Wingdings" panose="05000000000000000000" pitchFamily="2" charset="2"/>
                </a:rPr>
                <a:t> 10</a:t>
              </a:r>
              <a:endParaRPr lang="pt-BR" sz="2800" b="1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13F453EA-E398-6043-B9D1-EC3FED37EE87}"/>
                </a:ext>
              </a:extLst>
            </p:cNvPr>
            <p:cNvSpPr/>
            <p:nvPr/>
          </p:nvSpPr>
          <p:spPr>
            <a:xfrm>
              <a:off x="5094811" y="2523814"/>
              <a:ext cx="1283070" cy="22919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09BE20B1-F5CB-1941-AD62-F0E600DFE2FA}"/>
                </a:ext>
              </a:extLst>
            </p:cNvPr>
            <p:cNvSpPr/>
            <p:nvPr/>
          </p:nvSpPr>
          <p:spPr>
            <a:xfrm>
              <a:off x="5127127" y="2627621"/>
              <a:ext cx="1250754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5400" b="1">
                  <a:solidFill>
                    <a:schemeClr val="bg1"/>
                  </a:solidFill>
                </a:rPr>
                <a:t>N2</a:t>
              </a:r>
            </a:p>
            <a:p>
              <a:pPr algn="ctr"/>
              <a:endParaRPr lang="pt-BR" sz="2000" b="1">
                <a:solidFill>
                  <a:schemeClr val="bg1"/>
                </a:solidFill>
              </a:endParaRPr>
            </a:p>
            <a:p>
              <a:pPr algn="ctr"/>
              <a:r>
                <a:rPr lang="pt-BR" sz="2000">
                  <a:solidFill>
                    <a:schemeClr val="bg1"/>
                  </a:solidFill>
                </a:rPr>
                <a:t>PESO </a:t>
              </a:r>
            </a:p>
            <a:p>
              <a:pPr algn="ctr"/>
              <a:r>
                <a:rPr lang="pt-BR" sz="3200" b="1">
                  <a:solidFill>
                    <a:schemeClr val="bg1"/>
                  </a:solidFill>
                </a:rPr>
                <a:t>6</a:t>
              </a:r>
              <a:endParaRPr lang="pt-BR" sz="3200">
                <a:solidFill>
                  <a:schemeClr val="bg1"/>
                </a:solidFill>
              </a:endParaRPr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7DCF5231-909B-7D47-AA14-F65A6746C6E6}"/>
                </a:ext>
              </a:extLst>
            </p:cNvPr>
            <p:cNvGrpSpPr/>
            <p:nvPr/>
          </p:nvGrpSpPr>
          <p:grpSpPr>
            <a:xfrm>
              <a:off x="326989" y="5721900"/>
              <a:ext cx="11423732" cy="586626"/>
              <a:chOff x="153073" y="6248523"/>
              <a:chExt cx="12003754" cy="586626"/>
            </a:xfrm>
          </p:grpSpPr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7BC1CD26-92F1-344C-A134-3CE503999D56}"/>
                  </a:ext>
                </a:extLst>
              </p:cNvPr>
              <p:cNvSpPr/>
              <p:nvPr/>
            </p:nvSpPr>
            <p:spPr>
              <a:xfrm>
                <a:off x="153073" y="6248523"/>
                <a:ext cx="12003754" cy="58662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03E9A2A3-C6C3-B142-855C-24719109DFD6}"/>
                  </a:ext>
                </a:extLst>
              </p:cNvPr>
              <p:cNvSpPr/>
              <p:nvPr/>
            </p:nvSpPr>
            <p:spPr>
              <a:xfrm>
                <a:off x="2097285" y="6356735"/>
                <a:ext cx="411913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>
                    <a:solidFill>
                      <a:schemeClr val="accent2">
                        <a:lumMod val="50000"/>
                      </a:schemeClr>
                    </a:solidFill>
                  </a:rPr>
                  <a:t>CÁLCULO </a:t>
                </a:r>
                <a:r>
                  <a:rPr lang="pt-BR" sz="1600" b="1">
                    <a:solidFill>
                      <a:schemeClr val="accent2">
                        <a:lumMod val="50000"/>
                      </a:schemeClr>
                    </a:solidFill>
                  </a:rPr>
                  <a:t>MÉDIA FINAL (MF)</a:t>
                </a:r>
              </a:p>
            </p:txBody>
          </p:sp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93282F92-FF98-7045-B564-E1B1700A3203}"/>
                  </a:ext>
                </a:extLst>
              </p:cNvPr>
              <p:cNvSpPr/>
              <p:nvPr/>
            </p:nvSpPr>
            <p:spPr>
              <a:xfrm>
                <a:off x="5854060" y="6278848"/>
                <a:ext cx="287231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t-BR" sz="2400" b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(N1*0,4) + (N2*0,6)</a:t>
                </a:r>
              </a:p>
            </p:txBody>
          </p:sp>
        </p:grp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8A5FA657-FB27-FA44-BFDB-A989533E6357}"/>
                </a:ext>
              </a:extLst>
            </p:cNvPr>
            <p:cNvSpPr/>
            <p:nvPr/>
          </p:nvSpPr>
          <p:spPr>
            <a:xfrm>
              <a:off x="8347140" y="1504343"/>
              <a:ext cx="340358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i="1" spc="30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cs typeface="Arial" panose="020B0604020202020204" pitchFamily="34" charset="0"/>
                </a:rPr>
                <a:t>MODALIDADE</a:t>
              </a:r>
              <a:endParaRPr lang="pt-BR" sz="1600" b="1" i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1" u="none" strike="noStrike" kern="1200" cap="none" spc="30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ON-LINE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3E1840A0-524A-1443-BB00-C6870A2B2CB0}"/>
                </a:ext>
              </a:extLst>
            </p:cNvPr>
            <p:cNvSpPr/>
            <p:nvPr/>
          </p:nvSpPr>
          <p:spPr>
            <a:xfrm>
              <a:off x="326989" y="4874059"/>
              <a:ext cx="4703530" cy="7694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0F2FF66-132B-3746-B806-0F370FF95042}"/>
                </a:ext>
              </a:extLst>
            </p:cNvPr>
            <p:cNvSpPr/>
            <p:nvPr/>
          </p:nvSpPr>
          <p:spPr>
            <a:xfrm>
              <a:off x="1508376" y="4894153"/>
              <a:ext cx="190005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chemeClr val="accent2">
                      <a:lumMod val="50000"/>
                    </a:schemeClr>
                  </a:solidFill>
                </a:rPr>
                <a:t>CÁLCULO </a:t>
              </a:r>
              <a:r>
                <a:rPr lang="pt-BR" sz="1200" b="1">
                  <a:solidFill>
                    <a:schemeClr val="accent2">
                      <a:lumMod val="50000"/>
                    </a:schemeClr>
                  </a:solidFill>
                </a:rPr>
                <a:t>N1</a:t>
              </a:r>
              <a:endParaRPr lang="pt-BR" sz="160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pt-BR" sz="1600" b="1" u="sng">
                  <a:solidFill>
                    <a:schemeClr val="accent2">
                      <a:lumMod val="50000"/>
                    </a:schemeClr>
                  </a:solidFill>
                </a:rPr>
                <a:t>A1 + A2 + A3 + A4 </a:t>
              </a:r>
              <a:endParaRPr lang="pt-BR" sz="1600" b="1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pt-BR" sz="1600" b="1">
                  <a:solidFill>
                    <a:schemeClr val="accent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7A6D19C4-23E1-0A49-B5C0-F9BA067F436F}"/>
                </a:ext>
              </a:extLst>
            </p:cNvPr>
            <p:cNvSpPr/>
            <p:nvPr/>
          </p:nvSpPr>
          <p:spPr>
            <a:xfrm>
              <a:off x="6428525" y="2538259"/>
              <a:ext cx="5322196" cy="229193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000" b="1">
                  <a:solidFill>
                    <a:schemeClr val="accent2">
                      <a:lumMod val="50000"/>
                    </a:schemeClr>
                  </a:solidFill>
                </a:rPr>
                <a:t>A5 </a:t>
              </a:r>
              <a:r>
                <a:rPr lang="pt-BR" sz="1600" b="1">
                  <a:solidFill>
                    <a:schemeClr val="accent2">
                      <a:lumMod val="50000"/>
                    </a:schemeClr>
                  </a:solidFill>
                </a:rPr>
                <a:t>– </a:t>
              </a:r>
              <a:r>
                <a:rPr lang="pt-BR">
                  <a:solidFill>
                    <a:schemeClr val="accent2">
                      <a:lumMod val="50000"/>
                    </a:schemeClr>
                  </a:solidFill>
                </a:rPr>
                <a:t>AVALIAÇÃO</a:t>
              </a:r>
              <a:r>
                <a:rPr lang="pt-BR" sz="1600" b="1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pt-BR" sz="1200">
                  <a:solidFill>
                    <a:schemeClr val="accent2">
                      <a:lumMod val="50000"/>
                    </a:schemeClr>
                  </a:solidFill>
                </a:rPr>
                <a:t>A SER DEFINIDA DE ACORDO COM OS OBJETIVOS DE APRENDIZAGEM</a:t>
              </a:r>
              <a:endParaRPr lang="pt-BR" sz="600" b="1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pt-BR" sz="3200" b="1">
                  <a:solidFill>
                    <a:schemeClr val="accent2">
                      <a:lumMod val="50000"/>
                    </a:schemeClr>
                  </a:solidFill>
                </a:rPr>
                <a:t>                           </a:t>
              </a:r>
              <a:r>
                <a:rPr lang="pt-BR" sz="2500" b="1">
                  <a:solidFill>
                    <a:schemeClr val="accent2">
                      <a:lumMod val="50000"/>
                    </a:schemeClr>
                  </a:solidFill>
                </a:rPr>
                <a:t>Ou</a:t>
              </a:r>
            </a:p>
            <a:p>
              <a:endParaRPr lang="pt-BR" sz="400" b="1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pt-BR" sz="2000" b="1">
                  <a:solidFill>
                    <a:schemeClr val="accent2">
                      <a:lumMod val="50000"/>
                    </a:schemeClr>
                  </a:solidFill>
                </a:rPr>
                <a:t>A6</a:t>
              </a:r>
              <a:r>
                <a:rPr lang="pt-BR" sz="1600" b="1">
                  <a:solidFill>
                    <a:schemeClr val="accent2">
                      <a:lumMod val="50000"/>
                    </a:schemeClr>
                  </a:solidFill>
                </a:rPr>
                <a:t> – </a:t>
              </a:r>
              <a:r>
                <a:rPr lang="pt-BR">
                  <a:solidFill>
                    <a:schemeClr val="accent2">
                      <a:lumMod val="50000"/>
                    </a:schemeClr>
                  </a:solidFill>
                </a:rPr>
                <a:t>AVALIAÇÃO</a:t>
              </a:r>
              <a:r>
                <a:rPr lang="pt-BR" sz="1600">
                  <a:solidFill>
                    <a:schemeClr val="accent2">
                      <a:lumMod val="50000"/>
                    </a:schemeClr>
                  </a:solidFill>
                </a:rPr>
                <a:t> SUBSTITUTIVA </a:t>
              </a:r>
              <a:r>
                <a:rPr lang="pt-BR" sz="1200" b="1">
                  <a:solidFill>
                    <a:schemeClr val="accent2">
                      <a:lumMod val="50000"/>
                    </a:schemeClr>
                  </a:solidFill>
                </a:rPr>
                <a:t>(</a:t>
              </a:r>
              <a:r>
                <a:rPr lang="pt-BR" sz="1200" b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APENAS </a:t>
              </a:r>
              <a:r>
                <a:rPr lang="pt-BR" sz="12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se o aluno não realizar a A5</a:t>
              </a:r>
              <a:r>
                <a:rPr lang="pt-BR" sz="1200" b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pt-BR" sz="12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ou </a:t>
              </a:r>
              <a:r>
                <a:rPr lang="pt-BR" sz="1200" b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não alcançar a média 6,0 </a:t>
              </a:r>
              <a:r>
                <a:rPr lang="pt-BR" sz="12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na disciplina. Substitui a nota da A5 quando a nota da </a:t>
              </a:r>
              <a:r>
                <a:rPr lang="pt-BR" sz="1200" b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A6</a:t>
              </a:r>
              <a:r>
                <a:rPr lang="pt-BR" sz="120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for superior)</a:t>
              </a:r>
              <a:endParaRPr lang="pt-BR" sz="1200" b="1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pt-BR" sz="2800" b="1">
                  <a:solidFill>
                    <a:schemeClr val="accent2">
                      <a:lumMod val="50000"/>
                    </a:schemeClr>
                  </a:solidFill>
                </a:rPr>
                <a:t>0 </a:t>
              </a:r>
              <a:r>
                <a:rPr lang="pt-BR" b="1">
                  <a:solidFill>
                    <a:schemeClr val="accent2">
                      <a:lumMod val="50000"/>
                    </a:schemeClr>
                  </a:solidFill>
                  <a:sym typeface="Wingdings" panose="05000000000000000000" pitchFamily="2" charset="2"/>
                </a:rPr>
                <a:t></a:t>
              </a:r>
              <a:r>
                <a:rPr lang="pt-BR" sz="2800" b="1">
                  <a:solidFill>
                    <a:schemeClr val="accent2">
                      <a:lumMod val="50000"/>
                    </a:schemeClr>
                  </a:solidFill>
                  <a:sym typeface="Wingdings" panose="05000000000000000000" pitchFamily="2" charset="2"/>
                </a:rPr>
                <a:t> 10</a:t>
              </a:r>
              <a:endParaRPr lang="pt-BR" sz="2800" b="1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EA5E5308-BD89-4992-B340-C8ED02CBB156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53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1288746" y="2432599"/>
            <a:ext cx="96145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Nossas avaliações... 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1A9736AB-9CC4-4144-BD77-4ED43D5C3B1F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3CBF5CF2-A2E3-8D4D-894A-4606DB5E7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05" y="5715978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1288746" y="2432599"/>
            <a:ext cx="96145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APS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1A9736AB-9CC4-4144-BD77-4ED43D5C3B1F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A43E4AD-AAF3-E84F-8D57-84AEB4A2A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05" y="5715978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7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6873288" y="481087"/>
            <a:ext cx="4559578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5333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APS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A4EC6100-CEBA-44CB-818F-77AF97F087DD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EEEF0D-C7F8-1649-A07F-7567874C1487}"/>
              </a:ext>
            </a:extLst>
          </p:cNvPr>
          <p:cNvSpPr/>
          <p:nvPr/>
        </p:nvSpPr>
        <p:spPr>
          <a:xfrm>
            <a:off x="6810744" y="1576681"/>
            <a:ext cx="509060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 fontAlgn="base">
              <a:buClr>
                <a:srgbClr val="000000"/>
              </a:buClr>
            </a:pPr>
            <a:r>
              <a:rPr lang="pt-BR" sz="2100"/>
              <a:t>As atividades práticas supervisionadas (APS) compreendem atividades individuais ou em grupo que </a:t>
            </a:r>
            <a:r>
              <a:rPr lang="pt-BR" sz="2100" err="1"/>
              <a:t>prevêem</a:t>
            </a:r>
            <a:r>
              <a:rPr lang="pt-BR" sz="2100"/>
              <a:t> a aplicação prática do que foi lecionado nas disciplinas. Em 2021.1, aplicaremos o método de </a:t>
            </a:r>
            <a:r>
              <a:rPr lang="pt-BR" sz="2100" b="1"/>
              <a:t>autoavaliação</a:t>
            </a:r>
            <a:r>
              <a:rPr lang="pt-BR" sz="2100"/>
              <a:t> para a atividade realizada, o que visa desenvolver no estudante a sua autonomia pedagógica.</a:t>
            </a:r>
          </a:p>
          <a:p>
            <a:pPr algn="just" defTabSz="1219170" fontAlgn="base">
              <a:buClr>
                <a:srgbClr val="000000"/>
              </a:buClr>
            </a:pPr>
            <a:endParaRPr lang="pt-BR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DC37A381-99F1-9442-85B4-5DAB9981A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09" y="5731332"/>
            <a:ext cx="2556503" cy="64558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B1C92AB2-403C-7C4E-A95A-87AF930CCFA3}"/>
              </a:ext>
            </a:extLst>
          </p:cNvPr>
          <p:cNvGrpSpPr/>
          <p:nvPr/>
        </p:nvGrpSpPr>
        <p:grpSpPr>
          <a:xfrm>
            <a:off x="456606" y="1419017"/>
            <a:ext cx="6054648" cy="4312315"/>
            <a:chOff x="513943" y="347119"/>
            <a:chExt cx="7837217" cy="6194141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2AA5D95-18A6-0948-9DBF-C1D71E00DC3B}"/>
                </a:ext>
              </a:extLst>
            </p:cNvPr>
            <p:cNvSpPr txBox="1"/>
            <p:nvPr/>
          </p:nvSpPr>
          <p:spPr>
            <a:xfrm>
              <a:off x="849120" y="2322200"/>
              <a:ext cx="6431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MÓDULO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1E5A1B3-AA61-544F-8C4B-AD476E0C604C}"/>
                </a:ext>
              </a:extLst>
            </p:cNvPr>
            <p:cNvSpPr txBox="1"/>
            <p:nvPr/>
          </p:nvSpPr>
          <p:spPr>
            <a:xfrm>
              <a:off x="4189834" y="2421666"/>
              <a:ext cx="4411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PESO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F0D7282-F8E3-0644-A333-DF9FAA2CCD9B}"/>
                </a:ext>
              </a:extLst>
            </p:cNvPr>
            <p:cNvSpPr/>
            <p:nvPr/>
          </p:nvSpPr>
          <p:spPr>
            <a:xfrm>
              <a:off x="717182" y="794445"/>
              <a:ext cx="7633978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a Livre: Forma 48">
              <a:extLst>
                <a:ext uri="{FF2B5EF4-FFF2-40B4-BE49-F238E27FC236}">
                  <a16:creationId xmlns:a16="http://schemas.microsoft.com/office/drawing/2014/main" id="{5F266776-260E-8342-BEE6-DE7AD01D81C0}"/>
                </a:ext>
              </a:extLst>
            </p:cNvPr>
            <p:cNvSpPr/>
            <p:nvPr/>
          </p:nvSpPr>
          <p:spPr>
            <a:xfrm>
              <a:off x="625997" y="573585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gradFill>
              <a:gsLst>
                <a:gs pos="100000">
                  <a:srgbClr val="F15E25"/>
                </a:gs>
                <a:gs pos="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9821933-49DD-A947-970C-BFBC4DEB6757}"/>
                </a:ext>
              </a:extLst>
            </p:cNvPr>
            <p:cNvSpPr txBox="1"/>
            <p:nvPr/>
          </p:nvSpPr>
          <p:spPr>
            <a:xfrm>
              <a:off x="1854413" y="991189"/>
              <a:ext cx="5149601" cy="486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Postagem das instruções da APS pelo docente no BB</a:t>
              </a:r>
              <a:endParaRPr kumimoji="0" lang="pt-BR" sz="160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15" name="Gráfico 14" descr="Lápis">
              <a:extLst>
                <a:ext uri="{FF2B5EF4-FFF2-40B4-BE49-F238E27FC236}">
                  <a16:creationId xmlns:a16="http://schemas.microsoft.com/office/drawing/2014/main" id="{9D1BB553-73CE-1448-9499-2E0FC5197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63290" y="1032606"/>
              <a:ext cx="372619" cy="380095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BE501DF-0CE8-534F-9480-DC3412DFB4FA}"/>
                </a:ext>
              </a:extLst>
            </p:cNvPr>
            <p:cNvSpPr txBox="1"/>
            <p:nvPr/>
          </p:nvSpPr>
          <p:spPr>
            <a:xfrm>
              <a:off x="597867" y="347119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164B251-58A6-504D-B33D-319B5243D75B}"/>
                </a:ext>
              </a:extLst>
            </p:cNvPr>
            <p:cNvSpPr txBox="1"/>
            <p:nvPr/>
          </p:nvSpPr>
          <p:spPr>
            <a:xfrm>
              <a:off x="528024" y="1155348"/>
              <a:ext cx="955291" cy="30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SEMANA </a:t>
              </a:r>
              <a:r>
                <a:rPr lang="pt-BR" sz="800">
                  <a:solidFill>
                    <a:prstClr val="white"/>
                  </a:solidFill>
                  <a:latin typeface="Tw Cen MT" panose="020B0602020104020603" pitchFamily="34" charset="0"/>
                </a:rPr>
                <a:t>DE AULA</a:t>
              </a:r>
              <a:endPara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09117FD-3806-F34B-8E4C-C74B61D72D66}"/>
                </a:ext>
              </a:extLst>
            </p:cNvPr>
            <p:cNvSpPr/>
            <p:nvPr/>
          </p:nvSpPr>
          <p:spPr>
            <a:xfrm>
              <a:off x="704750" y="2005963"/>
              <a:ext cx="7633978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a Livre: Forma 48">
              <a:extLst>
                <a:ext uri="{FF2B5EF4-FFF2-40B4-BE49-F238E27FC236}">
                  <a16:creationId xmlns:a16="http://schemas.microsoft.com/office/drawing/2014/main" id="{50846A67-225C-DC45-B13D-70B69201605B}"/>
                </a:ext>
              </a:extLst>
            </p:cNvPr>
            <p:cNvSpPr/>
            <p:nvPr/>
          </p:nvSpPr>
          <p:spPr>
            <a:xfrm>
              <a:off x="613565" y="1785103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Gráfico 19" descr="Lápis">
              <a:extLst>
                <a:ext uri="{FF2B5EF4-FFF2-40B4-BE49-F238E27FC236}">
                  <a16:creationId xmlns:a16="http://schemas.microsoft.com/office/drawing/2014/main" id="{851CAEBC-1344-3843-B830-A501001C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50858" y="2244124"/>
              <a:ext cx="372619" cy="380095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12B6BF9-4857-F241-ABBC-8E5EA58787EC}"/>
                </a:ext>
              </a:extLst>
            </p:cNvPr>
            <p:cNvSpPr txBox="1"/>
            <p:nvPr/>
          </p:nvSpPr>
          <p:spPr>
            <a:xfrm>
              <a:off x="529853" y="1593675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4400" b="1">
                  <a:solidFill>
                    <a:prstClr val="white"/>
                  </a:solidFill>
                  <a:latin typeface="Tw Cen MT" panose="020B0602020104020603" pitchFamily="34" charset="0"/>
                </a:rPr>
                <a:t>10</a:t>
              </a:r>
              <a:endParaRPr kumimoji="0" lang="pt-B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F0885E-7820-3943-98F9-4F5DA9A6A41D}"/>
                </a:ext>
              </a:extLst>
            </p:cNvPr>
            <p:cNvSpPr txBox="1"/>
            <p:nvPr/>
          </p:nvSpPr>
          <p:spPr>
            <a:xfrm>
              <a:off x="517673" y="2399383"/>
              <a:ext cx="955291" cy="30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SEMANA DE AULA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98F70F83-E84A-1944-A25F-2D0B525824DB}"/>
                </a:ext>
              </a:extLst>
            </p:cNvPr>
            <p:cNvSpPr/>
            <p:nvPr/>
          </p:nvSpPr>
          <p:spPr>
            <a:xfrm>
              <a:off x="689213" y="3209305"/>
              <a:ext cx="7000480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48">
              <a:extLst>
                <a:ext uri="{FF2B5EF4-FFF2-40B4-BE49-F238E27FC236}">
                  <a16:creationId xmlns:a16="http://schemas.microsoft.com/office/drawing/2014/main" id="{43897A87-7AFB-E242-8C09-18EA1AF25BA9}"/>
                </a:ext>
              </a:extLst>
            </p:cNvPr>
            <p:cNvSpPr/>
            <p:nvPr/>
          </p:nvSpPr>
          <p:spPr>
            <a:xfrm>
              <a:off x="598028" y="2988445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F7502BA-E7EB-5C44-BB50-2EABBF2ECCEE}"/>
                </a:ext>
              </a:extLst>
            </p:cNvPr>
            <p:cNvSpPr txBox="1"/>
            <p:nvPr/>
          </p:nvSpPr>
          <p:spPr>
            <a:xfrm>
              <a:off x="1830000" y="3146701"/>
              <a:ext cx="5859691" cy="839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Avaliação do docente e aplicação do feedback coletivo em sala de aula</a:t>
              </a:r>
              <a:endParaRPr kumimoji="0" lang="pt-BR" sz="160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26" name="Gráfico 25" descr="Lápis">
              <a:extLst>
                <a:ext uri="{FF2B5EF4-FFF2-40B4-BE49-F238E27FC236}">
                  <a16:creationId xmlns:a16="http://schemas.microsoft.com/office/drawing/2014/main" id="{6FA8E8AD-A9BB-DD41-BF8E-422454A0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1" y="3447466"/>
              <a:ext cx="372619" cy="380095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80905C7-9D1B-DD46-AC94-6251F2F95C5B}"/>
                </a:ext>
              </a:extLst>
            </p:cNvPr>
            <p:cNvSpPr txBox="1"/>
            <p:nvPr/>
          </p:nvSpPr>
          <p:spPr>
            <a:xfrm>
              <a:off x="513943" y="2790258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DAFE4D4-D62A-AD46-92C9-D2C0A48CA19F}"/>
                </a:ext>
              </a:extLst>
            </p:cNvPr>
            <p:cNvSpPr/>
            <p:nvPr/>
          </p:nvSpPr>
          <p:spPr>
            <a:xfrm>
              <a:off x="689213" y="4420718"/>
              <a:ext cx="7633978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Livre: Forma 48">
              <a:extLst>
                <a:ext uri="{FF2B5EF4-FFF2-40B4-BE49-F238E27FC236}">
                  <a16:creationId xmlns:a16="http://schemas.microsoft.com/office/drawing/2014/main" id="{7C97D0E9-D30A-8743-9189-2AED65D03002}"/>
                </a:ext>
              </a:extLst>
            </p:cNvPr>
            <p:cNvSpPr/>
            <p:nvPr/>
          </p:nvSpPr>
          <p:spPr>
            <a:xfrm>
              <a:off x="598028" y="4199858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20715EBD-E422-A744-84A4-1236F28F558C}"/>
                </a:ext>
              </a:extLst>
            </p:cNvPr>
            <p:cNvSpPr txBox="1"/>
            <p:nvPr/>
          </p:nvSpPr>
          <p:spPr>
            <a:xfrm>
              <a:off x="1854413" y="4601558"/>
              <a:ext cx="3307595" cy="486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Abertura da autoavaliação no BB</a:t>
              </a:r>
              <a:endParaRPr kumimoji="0" lang="pt-BR" sz="160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31" name="Gráfico 30" descr="Lápis">
              <a:extLst>
                <a:ext uri="{FF2B5EF4-FFF2-40B4-BE49-F238E27FC236}">
                  <a16:creationId xmlns:a16="http://schemas.microsoft.com/office/drawing/2014/main" id="{A262336C-164E-554E-BBAA-137213CEC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1" y="4658879"/>
              <a:ext cx="372619" cy="380095"/>
            </a:xfrm>
            <a:prstGeom prst="rect">
              <a:avLst/>
            </a:prstGeom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8DC0565-A607-124B-AA81-29A2979A1F4C}"/>
                </a:ext>
              </a:extLst>
            </p:cNvPr>
            <p:cNvSpPr txBox="1"/>
            <p:nvPr/>
          </p:nvSpPr>
          <p:spPr>
            <a:xfrm>
              <a:off x="529851" y="3963512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4400" b="1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kumimoji="0" lang="pt-B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4302EC58-C80E-5A46-9DAB-0BF5011E2759}"/>
                </a:ext>
              </a:extLst>
            </p:cNvPr>
            <p:cNvSpPr txBox="1"/>
            <p:nvPr/>
          </p:nvSpPr>
          <p:spPr>
            <a:xfrm>
              <a:off x="1860628" y="2207581"/>
              <a:ext cx="3763442" cy="486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Postagem da APS pelo </a:t>
              </a:r>
              <a:r>
                <a:rPr lang="pt-BR" sz="1600">
                  <a:solidFill>
                    <a:prstClr val="black"/>
                  </a:solidFill>
                </a:rPr>
                <a:t>d</a:t>
              </a:r>
              <a:r>
                <a:rPr kumimoji="0" lang="pt-BR" sz="160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iscente</a:t>
              </a:r>
              <a:r>
                <a:rPr kumimoji="0" lang="pt-BR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no BB</a:t>
              </a:r>
              <a:endParaRPr kumimoji="0" lang="pt-BR" sz="160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45183F7C-7574-924B-ABF9-C7C31562DDC2}"/>
                </a:ext>
              </a:extLst>
            </p:cNvPr>
            <p:cNvSpPr/>
            <p:nvPr/>
          </p:nvSpPr>
          <p:spPr>
            <a:xfrm>
              <a:off x="689213" y="5621383"/>
              <a:ext cx="7633978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48">
              <a:extLst>
                <a:ext uri="{FF2B5EF4-FFF2-40B4-BE49-F238E27FC236}">
                  <a16:creationId xmlns:a16="http://schemas.microsoft.com/office/drawing/2014/main" id="{660AB7EF-C118-5040-B332-2B46ED164C25}"/>
                </a:ext>
              </a:extLst>
            </p:cNvPr>
            <p:cNvSpPr/>
            <p:nvPr/>
          </p:nvSpPr>
          <p:spPr>
            <a:xfrm>
              <a:off x="598028" y="5400523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solidFill>
              <a:srgbClr val="7BC7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62B7147-B02B-6545-8607-B2EC76ED304C}"/>
                </a:ext>
              </a:extLst>
            </p:cNvPr>
            <p:cNvSpPr txBox="1"/>
            <p:nvPr/>
          </p:nvSpPr>
          <p:spPr>
            <a:xfrm>
              <a:off x="1830001" y="5786225"/>
              <a:ext cx="3638530" cy="486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>
                  <a:solidFill>
                    <a:prstClr val="black"/>
                  </a:solidFill>
                </a:rPr>
                <a:t>Fechamento</a:t>
              </a:r>
              <a:r>
                <a:rPr kumimoji="0" lang="pt-BR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da autoavaliação no BB</a:t>
              </a:r>
              <a:endParaRPr kumimoji="0" lang="pt-BR" sz="160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38" name="Gráfico 37" descr="Lápis">
              <a:extLst>
                <a:ext uri="{FF2B5EF4-FFF2-40B4-BE49-F238E27FC236}">
                  <a16:creationId xmlns:a16="http://schemas.microsoft.com/office/drawing/2014/main" id="{F0E4516F-CFBA-2445-BD49-195ECCBBF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5321" y="5859544"/>
              <a:ext cx="372619" cy="380095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D51913E6-BA4E-1D42-9FEF-1FA540806808}"/>
                </a:ext>
              </a:extLst>
            </p:cNvPr>
            <p:cNvSpPr txBox="1"/>
            <p:nvPr/>
          </p:nvSpPr>
          <p:spPr>
            <a:xfrm>
              <a:off x="529604" y="5238521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4400" b="1">
                  <a:solidFill>
                    <a:prstClr val="white"/>
                  </a:solidFill>
                  <a:latin typeface="Tw Cen MT" panose="020B0602020104020603" pitchFamily="34" charset="0"/>
                </a:rPr>
                <a:t>13</a:t>
              </a:r>
              <a:endParaRPr kumimoji="0" lang="pt-B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6953B24-975F-044D-A6FE-97E956024DDE}"/>
                </a:ext>
              </a:extLst>
            </p:cNvPr>
            <p:cNvSpPr txBox="1"/>
            <p:nvPr/>
          </p:nvSpPr>
          <p:spPr>
            <a:xfrm>
              <a:off x="517673" y="3611931"/>
              <a:ext cx="955291" cy="30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SEMANA DE AULA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69F87AF-9297-A14F-A4B6-2D0AFBFB5A05}"/>
              </a:ext>
            </a:extLst>
          </p:cNvPr>
          <p:cNvSpPr txBox="1"/>
          <p:nvPr/>
        </p:nvSpPr>
        <p:spPr>
          <a:xfrm>
            <a:off x="466139" y="4528338"/>
            <a:ext cx="738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SEMANA DE AULA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9EE281F-566C-994F-888F-67E3CF7DDE20}"/>
              </a:ext>
            </a:extLst>
          </p:cNvPr>
          <p:cNvSpPr txBox="1"/>
          <p:nvPr/>
        </p:nvSpPr>
        <p:spPr>
          <a:xfrm>
            <a:off x="458808" y="5357131"/>
            <a:ext cx="738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SEMANA DE AULA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06A1236-139E-5749-BFF1-3BCB276559B8}"/>
              </a:ext>
            </a:extLst>
          </p:cNvPr>
          <p:cNvSpPr/>
          <p:nvPr/>
        </p:nvSpPr>
        <p:spPr>
          <a:xfrm>
            <a:off x="466139" y="919990"/>
            <a:ext cx="174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377">
              <a:defRPr/>
            </a:pPr>
            <a:r>
              <a:rPr lang="pt-BR" b="1" spc="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  <a:sym typeface="Arial"/>
              </a:rPr>
              <a:t>Cronograma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A41EF14-7F22-7A47-A8F3-84D1D82E1975}"/>
              </a:ext>
            </a:extLst>
          </p:cNvPr>
          <p:cNvSpPr txBox="1"/>
          <p:nvPr/>
        </p:nvSpPr>
        <p:spPr>
          <a:xfrm>
            <a:off x="524360" y="5965640"/>
            <a:ext cx="5971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>
                <a:solidFill>
                  <a:schemeClr val="accent2"/>
                </a:solidFill>
              </a:rPr>
              <a:t>Ajuste conforme o tipo de cronograma de sua disciplina</a:t>
            </a:r>
          </a:p>
        </p:txBody>
      </p:sp>
    </p:spTree>
    <p:extLst>
      <p:ext uri="{BB962C8B-B14F-4D97-AF65-F5344CB8AC3E}">
        <p14:creationId xmlns:p14="http://schemas.microsoft.com/office/powerpoint/2010/main" val="3088298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A4EC6100-CEBA-44CB-818F-77AF97F087DD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B861A83-9EBF-5645-ABBC-A036EB3BB4CA}"/>
              </a:ext>
            </a:extLst>
          </p:cNvPr>
          <p:cNvSpPr/>
          <p:nvPr/>
        </p:nvSpPr>
        <p:spPr>
          <a:xfrm>
            <a:off x="1117515" y="2070971"/>
            <a:ext cx="1016008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 fontAlgn="base">
              <a:buClr>
                <a:srgbClr val="000000"/>
              </a:buClr>
            </a:pPr>
            <a:r>
              <a:rPr lang="pt-BR" sz="2100"/>
              <a:t>As estratégias </a:t>
            </a:r>
            <a:r>
              <a:rPr lang="pt-BR" sz="2100" b="1"/>
              <a:t>METACOGNITIVAS</a:t>
            </a:r>
            <a:r>
              <a:rPr lang="pt-BR" sz="2100"/>
              <a:t> integram o desenvolvimento de competências que implicam não somente a assimilação de novos conteúdos, mas principalmente a </a:t>
            </a:r>
            <a:r>
              <a:rPr lang="pt-BR" sz="2100" b="1"/>
              <a:t>TOMADA DE CONSCIÊNCIA</a:t>
            </a:r>
            <a:r>
              <a:rPr lang="pt-BR" sz="2100"/>
              <a:t>, da </a:t>
            </a:r>
            <a:r>
              <a:rPr lang="pt-BR" sz="2100" b="1"/>
              <a:t>AUTOANÁLISE</a:t>
            </a:r>
            <a:r>
              <a:rPr lang="pt-BR" sz="2100"/>
              <a:t> e do </a:t>
            </a:r>
            <a:r>
              <a:rPr lang="pt-BR" sz="2100" b="1"/>
              <a:t>AUTOJULGAMENTO DOS PROCESSOS COGNITIVOS</a:t>
            </a:r>
            <a:r>
              <a:rPr lang="pt-BR" sz="2100"/>
              <a:t>, por meio dos quais o estudante pode decidir como melhor realizar atividades ou alicerçar novas aprendizagens.</a:t>
            </a:r>
          </a:p>
          <a:p>
            <a:pPr algn="just" defTabSz="1219170" fontAlgn="base">
              <a:buClr>
                <a:srgbClr val="000000"/>
              </a:buClr>
            </a:pPr>
            <a:endParaRPr lang="pt-BR" sz="2100"/>
          </a:p>
          <a:p>
            <a:pPr defTabSz="1219170" fontAlgn="base">
              <a:buClr>
                <a:srgbClr val="000000"/>
              </a:buClr>
            </a:pPr>
            <a:endParaRPr lang="pt-BR" sz="21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Arial"/>
              <a:sym typeface="Arial"/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17C5C28A-ED5F-5040-8587-6E0C24A0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09" y="5731332"/>
            <a:ext cx="2556503" cy="64558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2EB93BA-677C-B44A-9876-B7DCCF846ABC}"/>
              </a:ext>
            </a:extLst>
          </p:cNvPr>
          <p:cNvSpPr/>
          <p:nvPr/>
        </p:nvSpPr>
        <p:spPr>
          <a:xfrm>
            <a:off x="5682520" y="147627"/>
            <a:ext cx="64009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APS</a:t>
            </a:r>
            <a:endParaRPr lang="pt-BR" sz="28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AUTOAVALIAÇÃO</a:t>
            </a:r>
          </a:p>
        </p:txBody>
      </p:sp>
    </p:spTree>
    <p:extLst>
      <p:ext uri="{BB962C8B-B14F-4D97-AF65-F5344CB8AC3E}">
        <p14:creationId xmlns:p14="http://schemas.microsoft.com/office/powerpoint/2010/main" val="3088298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5682520" y="147627"/>
            <a:ext cx="64009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APS</a:t>
            </a:r>
            <a:endParaRPr lang="pt-BR" sz="28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AUTOAVALIAÇÃO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A4EC6100-CEBA-44CB-818F-77AF97F087DD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17C5C28A-ED5F-5040-8587-6E0C24A0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09" y="5731332"/>
            <a:ext cx="2556503" cy="64558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D8EEA1E7-A439-B546-8657-970E01EB5972}"/>
              </a:ext>
            </a:extLst>
          </p:cNvPr>
          <p:cNvSpPr txBox="1"/>
          <p:nvPr/>
        </p:nvSpPr>
        <p:spPr>
          <a:xfrm>
            <a:off x="511708" y="4599541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SEMANA DE AULA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52396B8-0174-354C-8DD5-3953499080E6}"/>
              </a:ext>
            </a:extLst>
          </p:cNvPr>
          <p:cNvSpPr txBox="1"/>
          <p:nvPr/>
        </p:nvSpPr>
        <p:spPr>
          <a:xfrm>
            <a:off x="561059" y="5466821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SEMANA DE AULA</a:t>
            </a:r>
          </a:p>
        </p:txBody>
      </p:sp>
      <p:pic>
        <p:nvPicPr>
          <p:cNvPr id="4" name="Imagem 3" descr="Imagem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D05E1063-737F-6643-B3A6-0F9A4F884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583297"/>
            <a:ext cx="6253669" cy="6127076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46E9F25-5D63-3E4F-89AC-50A3F23E4ED2}"/>
              </a:ext>
            </a:extLst>
          </p:cNvPr>
          <p:cNvSpPr txBox="1"/>
          <p:nvPr/>
        </p:nvSpPr>
        <p:spPr>
          <a:xfrm>
            <a:off x="7182025" y="1557138"/>
            <a:ext cx="4666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/>
              <a:t>Atenção!!! </a:t>
            </a:r>
          </a:p>
          <a:p>
            <a:pPr algn="just"/>
            <a:endParaRPr lang="pt-BR"/>
          </a:p>
          <a:p>
            <a:pPr algn="just"/>
            <a:r>
              <a:rPr lang="pt-BR"/>
              <a:t>Todos os critérios possuem uma valoração, analise os critérios e selecione o que correspondente a sua autoavaliação.</a:t>
            </a:r>
          </a:p>
        </p:txBody>
      </p:sp>
    </p:spTree>
    <p:extLst>
      <p:ext uri="{BB962C8B-B14F-4D97-AF65-F5344CB8AC3E}">
        <p14:creationId xmlns:p14="http://schemas.microsoft.com/office/powerpoint/2010/main" val="2050982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7872116" y="0"/>
            <a:ext cx="421740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Nossas</a:t>
            </a:r>
            <a:endParaRPr lang="pt-BR" sz="28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AVALIAÇÕES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587EFF81-524A-431E-BDFC-6305397FC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851564"/>
              </p:ext>
            </p:extLst>
          </p:nvPr>
        </p:nvGraphicFramePr>
        <p:xfrm>
          <a:off x="2982567" y="2584253"/>
          <a:ext cx="6699998" cy="1638516"/>
        </p:xfrm>
        <a:graphic>
          <a:graphicData uri="http://schemas.openxmlformats.org/drawingml/2006/table">
            <a:tbl>
              <a:tblPr/>
              <a:tblGrid>
                <a:gridCol w="383529">
                  <a:extLst>
                    <a:ext uri="{9D8B030D-6E8A-4147-A177-3AD203B41FA5}">
                      <a16:colId xmlns:a16="http://schemas.microsoft.com/office/drawing/2014/main" val="1833327301"/>
                    </a:ext>
                  </a:extLst>
                </a:gridCol>
                <a:gridCol w="383529">
                  <a:extLst>
                    <a:ext uri="{9D8B030D-6E8A-4147-A177-3AD203B41FA5}">
                      <a16:colId xmlns:a16="http://schemas.microsoft.com/office/drawing/2014/main" val="3585513228"/>
                    </a:ext>
                  </a:extLst>
                </a:gridCol>
                <a:gridCol w="2966470">
                  <a:extLst>
                    <a:ext uri="{9D8B030D-6E8A-4147-A177-3AD203B41FA5}">
                      <a16:colId xmlns:a16="http://schemas.microsoft.com/office/drawing/2014/main" val="3915443921"/>
                    </a:ext>
                  </a:extLst>
                </a:gridCol>
                <a:gridCol w="2966470">
                  <a:extLst>
                    <a:ext uri="{9D8B030D-6E8A-4147-A177-3AD203B41FA5}">
                      <a16:colId xmlns:a16="http://schemas.microsoft.com/office/drawing/2014/main" val="3361839942"/>
                    </a:ext>
                  </a:extLst>
                </a:gridCol>
              </a:tblGrid>
              <a:tr h="3798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pt-BR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Descrição</a:t>
                      </a:r>
                      <a:endParaRPr lang="pt-BR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Datas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4373"/>
                  </a:ext>
                </a:extLst>
              </a:tr>
              <a:tr h="3798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N1</a:t>
                      </a:r>
                      <a:endParaRPr lang="pt-BR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Atividades em aula: 30%</a:t>
                      </a:r>
                    </a:p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Prova: 70%</a:t>
                      </a:r>
                    </a:p>
                  </a:txBody>
                  <a:tcPr marL="12700" marR="12700" marT="12700" marB="0" anchor="ctr"/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Verificar no cronograma da disciplina.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152363576"/>
                  </a:ext>
                </a:extLst>
              </a:tr>
              <a:tr h="379838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N2</a:t>
                      </a:r>
                    </a:p>
                    <a:p>
                      <a:pPr algn="ctr" rtl="0" fontAlgn="b"/>
                      <a:endParaRPr lang="pt-BR" sz="1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APS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 Prática Supervisionada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2092"/>
                  </a:ext>
                </a:extLst>
              </a:tr>
              <a:tr h="379838">
                <a:tc vMerge="1">
                  <a:txBody>
                    <a:bodyPr/>
                    <a:lstStyle/>
                    <a:p>
                      <a:pPr algn="ctr" rtl="0" fontAlgn="b"/>
                      <a:endParaRPr lang="pt-BR" sz="1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Atividades em aula: 30%</a:t>
                      </a:r>
                    </a:p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Prova: 70%</a:t>
                      </a:r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pt-BR" sz="105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597035854"/>
                  </a:ext>
                </a:extLst>
              </a:tr>
            </a:tbl>
          </a:graphicData>
        </a:graphic>
      </p:graphicFrame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A4EC6100-CEBA-44CB-818F-77AF97F087DD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56CC365-B2E3-A445-870D-D250B136A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09" y="5731332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95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7336014" y="59589"/>
            <a:ext cx="479321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Datas</a:t>
            </a:r>
            <a:endParaRPr lang="pt-BR" sz="28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IMPORTANTES</a:t>
            </a:r>
          </a:p>
        </p:txBody>
      </p:sp>
      <p:sp>
        <p:nvSpPr>
          <p:cNvPr id="7" name="Rosca 6"/>
          <p:cNvSpPr/>
          <p:nvPr/>
        </p:nvSpPr>
        <p:spPr>
          <a:xfrm>
            <a:off x="2623766" y="2328954"/>
            <a:ext cx="2160000" cy="2160000"/>
          </a:xfrm>
          <a:prstGeom prst="donut">
            <a:avLst>
              <a:gd name="adj" fmla="val 519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pt-BR" sz="1600" kern="0">
              <a:solidFill>
                <a:srgbClr val="9DC3E6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52" name="Rosca 51"/>
          <p:cNvSpPr/>
          <p:nvPr/>
        </p:nvSpPr>
        <p:spPr>
          <a:xfrm>
            <a:off x="7008635" y="2340374"/>
            <a:ext cx="2160000" cy="2160000"/>
          </a:xfrm>
          <a:prstGeom prst="donut">
            <a:avLst>
              <a:gd name="adj" fmla="val 519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pt-BR" sz="1600" kern="0">
              <a:solidFill>
                <a:srgbClr val="9DC3E6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4" name="Retângulo Arredondado 2">
            <a:extLst>
              <a:ext uri="{FF2B5EF4-FFF2-40B4-BE49-F238E27FC236}">
                <a16:creationId xmlns:a16="http://schemas.microsoft.com/office/drawing/2014/main" id="{A4F6D901-A86D-4C98-A35A-DF5FBEFDD7C7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DC1302-318C-4A85-ADA4-AB8DA160185E}"/>
              </a:ext>
            </a:extLst>
          </p:cNvPr>
          <p:cNvSpPr txBox="1"/>
          <p:nvPr/>
        </p:nvSpPr>
        <p:spPr>
          <a:xfrm>
            <a:off x="3008026" y="2967335"/>
            <a:ext cx="139147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07/05</a:t>
            </a:r>
          </a:p>
          <a:p>
            <a:pPr algn="ctr"/>
            <a:r>
              <a:rPr lang="pt-BR" b="1" dirty="0">
                <a:solidFill>
                  <a:schemeClr val="accent2"/>
                </a:solidFill>
              </a:rPr>
              <a:t>Avaliação 1</a:t>
            </a:r>
            <a:endParaRPr lang="pt-BR" b="1" dirty="0">
              <a:solidFill>
                <a:schemeClr val="accent2"/>
              </a:solidFill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98EBBD-5B2B-490A-8920-9BD24E51857F}"/>
              </a:ext>
            </a:extLst>
          </p:cNvPr>
          <p:cNvSpPr txBox="1"/>
          <p:nvPr/>
        </p:nvSpPr>
        <p:spPr>
          <a:xfrm>
            <a:off x="7392895" y="2967335"/>
            <a:ext cx="139147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b="1">
                <a:solidFill>
                  <a:schemeClr val="accent2"/>
                </a:solidFill>
              </a:rPr>
              <a:t>15/06</a:t>
            </a:r>
          </a:p>
          <a:p>
            <a:pPr algn="ctr"/>
            <a:r>
              <a:rPr lang="pt-BR" b="1">
                <a:solidFill>
                  <a:schemeClr val="accent2"/>
                </a:solidFill>
              </a:rPr>
              <a:t>Avaliação 2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30EA1BDC-54EC-3D43-BC11-12AF26B76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09" y="5731332"/>
            <a:ext cx="2556503" cy="645581"/>
          </a:xfrm>
          <a:prstGeom prst="rect">
            <a:avLst/>
          </a:prstGeom>
        </p:spPr>
      </p:pic>
      <p:sp>
        <p:nvSpPr>
          <p:cNvPr id="10" name="Rosca 51">
            <a:extLst>
              <a:ext uri="{FF2B5EF4-FFF2-40B4-BE49-F238E27FC236}">
                <a16:creationId xmlns:a16="http://schemas.microsoft.com/office/drawing/2014/main" id="{4BD1A104-4B16-4C82-8BDA-338BD8818422}"/>
              </a:ext>
            </a:extLst>
          </p:cNvPr>
          <p:cNvSpPr/>
          <p:nvPr/>
        </p:nvSpPr>
        <p:spPr>
          <a:xfrm>
            <a:off x="4783766" y="4216913"/>
            <a:ext cx="2160000" cy="2160000"/>
          </a:xfrm>
          <a:prstGeom prst="donut">
            <a:avLst>
              <a:gd name="adj" fmla="val 5190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pt-BR" sz="1600" kern="0">
              <a:solidFill>
                <a:srgbClr val="9DC3E6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BBF989-32B5-4659-B17D-247F31C36C08}"/>
              </a:ext>
            </a:extLst>
          </p:cNvPr>
          <p:cNvSpPr txBox="1"/>
          <p:nvPr/>
        </p:nvSpPr>
        <p:spPr>
          <a:xfrm>
            <a:off x="5168026" y="4870779"/>
            <a:ext cx="139147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b="1">
                <a:solidFill>
                  <a:schemeClr val="accent2"/>
                </a:solidFill>
              </a:rPr>
              <a:t>23/06</a:t>
            </a:r>
          </a:p>
          <a:p>
            <a:pPr algn="ctr"/>
            <a:r>
              <a:rPr lang="pt-BR" b="1">
                <a:solidFill>
                  <a:schemeClr val="accent2"/>
                </a:solidFill>
              </a:rPr>
              <a:t>Substituição</a:t>
            </a:r>
          </a:p>
        </p:txBody>
      </p:sp>
    </p:spTree>
    <p:extLst>
      <p:ext uri="{BB962C8B-B14F-4D97-AF65-F5344CB8AC3E}">
        <p14:creationId xmlns:p14="http://schemas.microsoft.com/office/powerpoint/2010/main" val="21653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1288747" y="2547637"/>
            <a:ext cx="96145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 Biblioteca... 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54CD2902-577B-4F95-B1BC-682A3AAE9CE0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578EBEEC-348F-3C43-B005-FAC3AFE5F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05" y="5715978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90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7416484" y="100420"/>
            <a:ext cx="45057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Nossas</a:t>
            </a: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BIBLIOTECAS</a:t>
            </a:r>
          </a:p>
        </p:txBody>
      </p:sp>
      <p:sp>
        <p:nvSpPr>
          <p:cNvPr id="14" name="Retângulo de cantos arredondados 4">
            <a:hlinkClick r:id="rId2"/>
            <a:extLst>
              <a:ext uri="{FF2B5EF4-FFF2-40B4-BE49-F238E27FC236}">
                <a16:creationId xmlns:a16="http://schemas.microsoft.com/office/drawing/2014/main" id="{5BDA05C5-218D-4A71-ADE4-2BADA60805D5}"/>
              </a:ext>
            </a:extLst>
          </p:cNvPr>
          <p:cNvSpPr/>
          <p:nvPr/>
        </p:nvSpPr>
        <p:spPr>
          <a:xfrm>
            <a:off x="6989284" y="2494961"/>
            <a:ext cx="4559810" cy="78319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pt-BR" b="1">
                <a:solidFill>
                  <a:schemeClr val="tx1"/>
                </a:solidFill>
                <a:ea typeface="+mn-lt"/>
                <a:cs typeface="+mn-lt"/>
              </a:rPr>
              <a:t>PORTAL DO ALUNO – Biblioteca Física</a:t>
            </a:r>
            <a:r>
              <a:rPr lang="pt-BR" sz="2000" b="1">
                <a:ea typeface="+mn-lt"/>
                <a:cs typeface="+mn-lt"/>
              </a:rPr>
              <a:t> </a:t>
            </a:r>
            <a:endParaRPr lang="pt-BR"/>
          </a:p>
          <a:p>
            <a:pPr algn="ctr"/>
            <a:endParaRPr lang="pt-BR" sz="2000" b="1">
              <a:solidFill>
                <a:schemeClr val="accent2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46CF4E7-45E5-4BE2-95B8-5328739525B7}"/>
              </a:ext>
            </a:extLst>
          </p:cNvPr>
          <p:cNvSpPr txBox="1"/>
          <p:nvPr/>
        </p:nvSpPr>
        <p:spPr>
          <a:xfrm>
            <a:off x="4687355" y="4466417"/>
            <a:ext cx="391188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+mn-lt"/>
                <a:cs typeface="+mn-lt"/>
              </a:rPr>
              <a:t>Acervo físico:</a:t>
            </a:r>
            <a:endParaRPr lang="pt-BR">
              <a:ea typeface="+mn-lt"/>
              <a:cs typeface="+mn-lt"/>
            </a:endParaRPr>
          </a:p>
          <a:p>
            <a:r>
              <a:rPr lang="pt-BR">
                <a:ea typeface="+mn-lt"/>
                <a:cs typeface="+mn-lt"/>
              </a:rPr>
              <a:t>•Livros – </a:t>
            </a:r>
            <a:r>
              <a:rPr lang="pt-BR" b="1">
                <a:ea typeface="+mn-lt"/>
                <a:cs typeface="+mn-lt"/>
              </a:rPr>
              <a:t>+ de 140 MIL TÍTULOS</a:t>
            </a:r>
            <a:endParaRPr lang="pt-BR"/>
          </a:p>
          <a:p>
            <a:r>
              <a:rPr lang="pt-BR">
                <a:ea typeface="+mn-lt"/>
                <a:cs typeface="+mn-lt"/>
              </a:rPr>
              <a:t>•Multimeios – </a:t>
            </a:r>
            <a:r>
              <a:rPr lang="pt-BR" b="1">
                <a:ea typeface="+mn-lt"/>
                <a:cs typeface="+mn-lt"/>
              </a:rPr>
              <a:t>2.788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b="1">
                <a:ea typeface="+mn-lt"/>
                <a:cs typeface="+mn-lt"/>
              </a:rPr>
              <a:t>TÍTULOS</a:t>
            </a:r>
            <a:endParaRPr lang="pt-BR"/>
          </a:p>
          <a:p>
            <a:r>
              <a:rPr lang="pt-BR">
                <a:ea typeface="+mn-lt"/>
                <a:cs typeface="+mn-lt"/>
              </a:rPr>
              <a:t>•TCC – </a:t>
            </a:r>
            <a:r>
              <a:rPr lang="pt-BR" b="1">
                <a:ea typeface="+mn-lt"/>
                <a:cs typeface="+mn-lt"/>
              </a:rPr>
              <a:t>4.147 TÍTULOS</a:t>
            </a:r>
            <a:endParaRPr lang="pt-BR"/>
          </a:p>
          <a:p>
            <a:endParaRPr lang="pt-BR" b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335C96-3AF3-4AE5-8AAA-E699620654EF}"/>
              </a:ext>
            </a:extLst>
          </p:cNvPr>
          <p:cNvSpPr txBox="1"/>
          <p:nvPr/>
        </p:nvSpPr>
        <p:spPr>
          <a:xfrm>
            <a:off x="537866" y="1252942"/>
            <a:ext cx="3855105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chemeClr val="bg1">
                    <a:lumMod val="50000"/>
                  </a:schemeClr>
                </a:solidFill>
              </a:rPr>
              <a:t>Acervo eletrônico: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ea typeface="+mn-lt"/>
                <a:cs typeface="+mn-lt"/>
              </a:rPr>
              <a:t>•Livros – </a:t>
            </a:r>
            <a:r>
              <a:rPr lang="pt-BR" b="1">
                <a:ea typeface="+mn-lt"/>
                <a:cs typeface="+mn-lt"/>
              </a:rPr>
              <a:t>Minha Biblioteca / Biblioteca Virtual Pearson / EBSCO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ea typeface="+mn-lt"/>
                <a:cs typeface="+mn-lt"/>
              </a:rPr>
              <a:t>•</a:t>
            </a:r>
            <a:r>
              <a:rPr lang="pt-BR" b="1">
                <a:ea typeface="+mn-lt"/>
                <a:cs typeface="+mn-lt"/>
              </a:rPr>
              <a:t>Minha biblioteca / Biblioteca Virtual são 20.595 títulos</a:t>
            </a:r>
            <a:endParaRPr lang="pt-BR"/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ea typeface="+mn-lt"/>
                <a:cs typeface="+mn-lt"/>
              </a:rPr>
              <a:t>•Periódicos – </a:t>
            </a:r>
            <a:r>
              <a:rPr lang="pt-BR" b="1">
                <a:ea typeface="+mn-lt"/>
                <a:cs typeface="+mn-lt"/>
              </a:rPr>
              <a:t>Portal da CAPES /EBSCO / RT Online = + de 50 mil títulos</a:t>
            </a:r>
            <a:endParaRPr lang="pt-BR"/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ea typeface="+mn-lt"/>
                <a:cs typeface="+mn-lt"/>
              </a:rPr>
              <a:t>•Teses e Dissertações – </a:t>
            </a:r>
            <a:r>
              <a:rPr lang="pt-BR" b="1">
                <a:ea typeface="+mn-lt"/>
                <a:cs typeface="+mn-lt"/>
              </a:rPr>
              <a:t>+ de 7 mil</a:t>
            </a:r>
            <a:endParaRPr lang="pt-BR"/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ea typeface="+mn-lt"/>
                <a:cs typeface="+mn-lt"/>
              </a:rPr>
              <a:t>•</a:t>
            </a:r>
            <a:r>
              <a:rPr lang="pt-BR" b="1">
                <a:ea typeface="+mn-lt"/>
                <a:cs typeface="+mn-lt"/>
              </a:rPr>
              <a:t>Acesso via Portal do Aluno – Biblioteca Online – Escolher a base de dados</a:t>
            </a:r>
            <a:endParaRPr lang="pt-BR"/>
          </a:p>
          <a:p>
            <a:pPr>
              <a:buFont typeface="Arial" panose="020B0604020202020204" pitchFamily="34" charset="0"/>
              <a:buChar char="•"/>
            </a:pPr>
            <a:endParaRPr lang="pt-BR" b="1">
              <a:solidFill>
                <a:srgbClr val="00000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AAE3EFD8-22EC-4F75-9FCE-1D32210DCC15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8AF23B71-DA88-4542-B378-C13F80FD7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26" y="5934936"/>
            <a:ext cx="2556503" cy="645581"/>
          </a:xfrm>
          <a:prstGeom prst="rect">
            <a:avLst/>
          </a:prstGeom>
        </p:spPr>
      </p:pic>
      <p:pic>
        <p:nvPicPr>
          <p:cNvPr id="2" name="Imagem 5" descr="Uma imagem contendo edifício, no interior, biblioteca, mesa&#10;&#10;Descrição gerada automaticamente">
            <a:extLst>
              <a:ext uri="{FF2B5EF4-FFF2-40B4-BE49-F238E27FC236}">
                <a16:creationId xmlns:a16="http://schemas.microsoft.com/office/drawing/2014/main" id="{5419D715-E138-4965-BF5E-C73559EC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27" y="4503000"/>
            <a:ext cx="3404558" cy="1892036"/>
          </a:xfrm>
          <a:prstGeom prst="rect">
            <a:avLst/>
          </a:prstGeom>
        </p:spPr>
      </p:pic>
      <p:pic>
        <p:nvPicPr>
          <p:cNvPr id="6" name="Imagem 7">
            <a:extLst>
              <a:ext uri="{FF2B5EF4-FFF2-40B4-BE49-F238E27FC236}">
                <a16:creationId xmlns:a16="http://schemas.microsoft.com/office/drawing/2014/main" id="{912C10D3-E031-4ACB-8B48-EE339D293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023" y="927699"/>
            <a:ext cx="2419350" cy="31623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4946D2-11C4-4287-B47C-04D16241775A}"/>
              </a:ext>
            </a:extLst>
          </p:cNvPr>
          <p:cNvSpPr txBox="1"/>
          <p:nvPr/>
        </p:nvSpPr>
        <p:spPr>
          <a:xfrm>
            <a:off x="7170903" y="2136476"/>
            <a:ext cx="45759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>
                <a:ea typeface="+mn-lt"/>
                <a:cs typeface="+mn-lt"/>
                <a:hlinkClick r:id="rId6"/>
              </a:rPr>
              <a:t>https://biblioteca.uniritter.edu.br/biblioteca/index.php</a:t>
            </a:r>
            <a:r>
              <a:rPr lang="pt-BR">
                <a:ea typeface="+mn-lt"/>
                <a:cs typeface="+mn-lt"/>
              </a:rPr>
              <a:t> </a:t>
            </a:r>
          </a:p>
        </p:txBody>
      </p:sp>
      <p:pic>
        <p:nvPicPr>
          <p:cNvPr id="10" name="Imagem 10" descr="Código QR&#10;&#10;Descrição gerada automaticamente">
            <a:extLst>
              <a:ext uri="{FF2B5EF4-FFF2-40B4-BE49-F238E27FC236}">
                <a16:creationId xmlns:a16="http://schemas.microsoft.com/office/drawing/2014/main" id="{92F45767-A6A6-4FD2-8D21-E324D139D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042" y="303506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955430" y="2131290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Sejam bem-vindos!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45065" y="3382712"/>
            <a:ext cx="10701867" cy="12473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9DC3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spcBef>
                <a:spcPts val="1000"/>
              </a:spcBef>
              <a:buNone/>
            </a:pPr>
            <a:r>
              <a:rPr lang="pt-BR">
                <a:solidFill>
                  <a:schemeClr val="tx1"/>
                </a:solidFill>
              </a:rPr>
              <a:t>Ciência da Computação/ ADS</a:t>
            </a:r>
            <a:endParaRPr lang="en-US">
              <a:solidFill>
                <a:schemeClr val="tx1"/>
              </a:solidFill>
            </a:endParaRPr>
          </a:p>
          <a:p>
            <a:pPr marL="0" indent="0" algn="ctr" defTabSz="914377">
              <a:spcBef>
                <a:spcPts val="1000"/>
              </a:spcBef>
              <a:buNone/>
            </a:pPr>
            <a:r>
              <a:rPr lang="pt-BR">
                <a:solidFill>
                  <a:schemeClr val="tx1"/>
                </a:solidFill>
              </a:rPr>
              <a:t>Banco de Dados </a:t>
            </a: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137044B6-2665-8148-82DB-6239A97E6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05" y="5715978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7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1288747" y="2547637"/>
            <a:ext cx="96145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Nossas Aulas Remotas...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34956C68-8E21-4617-B5DE-E9B153FD92A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4FEF6C-0A34-B244-B1B2-5913FF8CA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05" y="5715978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4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7416484" y="100420"/>
            <a:ext cx="45057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Aulas</a:t>
            </a:r>
            <a:endParaRPr lang="pt-BR" sz="28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REMOTAS</a:t>
            </a:r>
          </a:p>
        </p:txBody>
      </p:sp>
      <p:pic>
        <p:nvPicPr>
          <p:cNvPr id="1026" name="Picture 2" descr="Veja como acessar o Blackboard, sua nova ferramenta de ensino ...">
            <a:extLst>
              <a:ext uri="{FF2B5EF4-FFF2-40B4-BE49-F238E27FC236}">
                <a16:creationId xmlns:a16="http://schemas.microsoft.com/office/drawing/2014/main" id="{5A175386-E7E1-43CE-AADE-09239051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7" y="162944"/>
            <a:ext cx="1656252" cy="15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30CB624-D4AE-446D-9503-6DD5E231B34C}"/>
              </a:ext>
            </a:extLst>
          </p:cNvPr>
          <p:cNvSpPr/>
          <p:nvPr/>
        </p:nvSpPr>
        <p:spPr>
          <a:xfrm>
            <a:off x="1198179" y="1969846"/>
            <a:ext cx="10269571" cy="373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pt-BR" sz="1600" ker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/>
                <a:sym typeface="Arial"/>
              </a:rPr>
              <a:t>Fique atento ao </a:t>
            </a:r>
            <a:r>
              <a:rPr lang="pt-BR" sz="2000" b="1" ker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Mural de Avisos</a:t>
            </a:r>
            <a:r>
              <a:rPr lang="pt-BR" sz="1600" ker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/>
                <a:sym typeface="Arial"/>
              </a:rPr>
              <a:t>. Lá você encontrará todas as principais informações da sua disciplina.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endParaRPr lang="pt-BR" sz="1600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pt-BR" sz="1600" ker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/>
                <a:sym typeface="Arial"/>
              </a:rPr>
              <a:t>Ingresse pontualmente na aula. Atrasos atrapalham a dinâmica da aula e pode comprometer o andamento da disciplina.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endParaRPr lang="pt-BR" sz="1600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pt-BR" sz="1600" ker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/>
                <a:sym typeface="Arial"/>
              </a:rPr>
              <a:t>As avaliações podem ser acessadas em </a:t>
            </a:r>
            <a:r>
              <a:rPr lang="pt-BR" sz="2000" b="1" ker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Atividades</a:t>
            </a:r>
            <a:r>
              <a:rPr lang="pt-BR" sz="1600" ker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endParaRPr lang="pt-BR" sz="1600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pt-BR" sz="1600" ker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/>
                <a:sym typeface="Arial"/>
              </a:rPr>
              <a:t>Os materiais da disciplina poderão ser acessados em </a:t>
            </a:r>
            <a:r>
              <a:rPr lang="pt-BR" sz="2000" b="1" ker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Material de Aulas</a:t>
            </a:r>
            <a:r>
              <a:rPr lang="pt-BR" sz="1600" ker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.</a:t>
            </a:r>
          </a:p>
        </p:txBody>
      </p:sp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78ED1754-961D-4A90-BA84-4074C4F768B0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BF77B536-2D9D-A945-9D0A-DD6D1BBF7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936" y="5873633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9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ja como acessar o Blackboard, sua nova ferramenta de ensino ...">
            <a:extLst>
              <a:ext uri="{FF2B5EF4-FFF2-40B4-BE49-F238E27FC236}">
                <a16:creationId xmlns:a16="http://schemas.microsoft.com/office/drawing/2014/main" id="{5A175386-E7E1-43CE-AADE-09239051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8" y="316089"/>
            <a:ext cx="1016070" cy="93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4505982E-C9DD-473B-B53D-F8DC14785888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D7EC40C-0773-F448-B955-DAA8B16071D0}"/>
              </a:ext>
            </a:extLst>
          </p:cNvPr>
          <p:cNvSpPr txBox="1"/>
          <p:nvPr/>
        </p:nvSpPr>
        <p:spPr>
          <a:xfrm>
            <a:off x="9738908" y="1586351"/>
            <a:ext cx="186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/>
              <a:t>Principais informações da disciplina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3A6CF43-C656-1D45-94DF-058AD3C1DCEC}"/>
              </a:ext>
            </a:extLst>
          </p:cNvPr>
          <p:cNvSpPr txBox="1"/>
          <p:nvPr/>
        </p:nvSpPr>
        <p:spPr>
          <a:xfrm>
            <a:off x="67889" y="1834629"/>
            <a:ext cx="2060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rgbClr val="1F2E57"/>
                </a:solidFill>
              </a:defRPr>
            </a:lvl1pPr>
          </a:lstStyle>
          <a:p>
            <a:r>
              <a:rPr lang="pt-BR" sz="1400">
                <a:solidFill>
                  <a:schemeClr val="tx1"/>
                </a:solidFill>
              </a:rPr>
              <a:t>Material de estudo postado pelo seu professor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93A935D-C2F1-3A4A-BC7F-4E94FBE58B27}"/>
              </a:ext>
            </a:extLst>
          </p:cNvPr>
          <p:cNvSpPr txBox="1"/>
          <p:nvPr/>
        </p:nvSpPr>
        <p:spPr>
          <a:xfrm>
            <a:off x="269778" y="5573742"/>
            <a:ext cx="3471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rgbClr val="1F2E57"/>
                </a:solidFill>
              </a:defRPr>
            </a:lvl1pPr>
          </a:lstStyle>
          <a:p>
            <a:r>
              <a:rPr lang="pt-BR" sz="1400">
                <a:solidFill>
                  <a:schemeClr val="tx1"/>
                </a:solidFill>
              </a:rPr>
              <a:t>Acesso às aulas gravadas pelo seu professor e ao link de registro de presença (frequência mínima para aprovação: 75%)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F07760D9-7FEF-2147-B168-EC564F27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74" y="5712617"/>
            <a:ext cx="2556503" cy="645581"/>
          </a:xfrm>
          <a:prstGeom prst="rect">
            <a:avLst/>
          </a:prstGeom>
        </p:spPr>
      </p:pic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63DCEBF-303B-4A43-8271-7B54F23F0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67" y="1510866"/>
            <a:ext cx="7032511" cy="3953857"/>
          </a:xfrm>
          <a:prstGeom prst="rect">
            <a:avLst/>
          </a:prstGeom>
        </p:spPr>
      </p:pic>
      <p:cxnSp>
        <p:nvCxnSpPr>
          <p:cNvPr id="17" name="Conector: Angulado 21">
            <a:extLst>
              <a:ext uri="{FF2B5EF4-FFF2-40B4-BE49-F238E27FC236}">
                <a16:creationId xmlns:a16="http://schemas.microsoft.com/office/drawing/2014/main" id="{C73892F1-EF13-7245-B35A-51125DC12CF9}"/>
              </a:ext>
            </a:extLst>
          </p:cNvPr>
          <p:cNvCxnSpPr>
            <a:cxnSpLocks/>
          </p:cNvCxnSpPr>
          <p:nvPr/>
        </p:nvCxnSpPr>
        <p:spPr>
          <a:xfrm>
            <a:off x="1056214" y="2516123"/>
            <a:ext cx="2684968" cy="334611"/>
          </a:xfrm>
          <a:prstGeom prst="bentConnector3">
            <a:avLst>
              <a:gd name="adj1" fmla="val -1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do 30">
            <a:extLst>
              <a:ext uri="{FF2B5EF4-FFF2-40B4-BE49-F238E27FC236}">
                <a16:creationId xmlns:a16="http://schemas.microsoft.com/office/drawing/2014/main" id="{E3749FD8-D7D7-CE4A-BB41-958F720932A7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8936719" y="630457"/>
            <a:ext cx="254913" cy="321314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33">
            <a:extLst>
              <a:ext uri="{FF2B5EF4-FFF2-40B4-BE49-F238E27FC236}">
                <a16:creationId xmlns:a16="http://schemas.microsoft.com/office/drawing/2014/main" id="{514321BB-06F8-074D-85A6-B32EACC40D9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28927" y="4323589"/>
            <a:ext cx="320948" cy="226637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30">
            <a:extLst>
              <a:ext uri="{FF2B5EF4-FFF2-40B4-BE49-F238E27FC236}">
                <a16:creationId xmlns:a16="http://schemas.microsoft.com/office/drawing/2014/main" id="{067084FD-D69B-494E-9462-510065E063DF}"/>
              </a:ext>
            </a:extLst>
          </p:cNvPr>
          <p:cNvCxnSpPr>
            <a:cxnSpLocks/>
          </p:cNvCxnSpPr>
          <p:nvPr/>
        </p:nvCxnSpPr>
        <p:spPr>
          <a:xfrm rot="10800000">
            <a:off x="5127608" y="3369979"/>
            <a:ext cx="5105694" cy="1432836"/>
          </a:xfrm>
          <a:prstGeom prst="bentConnector3">
            <a:avLst>
              <a:gd name="adj1" fmla="val 882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D44AA76-D347-4542-8500-08345060EBC1}"/>
              </a:ext>
            </a:extLst>
          </p:cNvPr>
          <p:cNvSpPr txBox="1"/>
          <p:nvPr/>
        </p:nvSpPr>
        <p:spPr>
          <a:xfrm>
            <a:off x="10192415" y="4225210"/>
            <a:ext cx="1577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/>
              <a:t>Aqui você verifica suas notas e provas já realizadas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5318C19-FE34-7244-BD3B-623DF28FC555}"/>
              </a:ext>
            </a:extLst>
          </p:cNvPr>
          <p:cNvSpPr/>
          <p:nvPr/>
        </p:nvSpPr>
        <p:spPr>
          <a:xfrm>
            <a:off x="7416484" y="100420"/>
            <a:ext cx="45057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Aulas</a:t>
            </a:r>
            <a:endParaRPr lang="pt-BR" sz="28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REMOTAS</a:t>
            </a:r>
          </a:p>
        </p:txBody>
      </p:sp>
    </p:spTree>
    <p:extLst>
      <p:ext uri="{BB962C8B-B14F-4D97-AF65-F5344CB8AC3E}">
        <p14:creationId xmlns:p14="http://schemas.microsoft.com/office/powerpoint/2010/main" val="192010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C2EF668-354D-4D1A-B6CB-FAD10D5F52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Comunicação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A7917-D7D2-4CA0-80CD-76BBE4866D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6739" y="3794405"/>
            <a:ext cx="6392465" cy="1501495"/>
          </a:xfrm>
        </p:spPr>
        <p:txBody>
          <a:bodyPr>
            <a:normAutofit/>
          </a:bodyPr>
          <a:lstStyle/>
          <a:p>
            <a:pPr algn="ctr"/>
            <a:r>
              <a:rPr lang="pt-BR"/>
              <a:t>https://bit.ly/discord_facin</a:t>
            </a:r>
          </a:p>
          <a:p>
            <a:pPr algn="ctr"/>
            <a:r>
              <a:rPr lang="pt-BR"/>
              <a:t>https://bit.ly/discord_jogos</a:t>
            </a:r>
            <a:br>
              <a:rPr lang="pt-BR"/>
            </a:br>
            <a:endParaRPr lang="pt-BR"/>
          </a:p>
          <a:p>
            <a:pPr algn="ctr"/>
            <a:r>
              <a:rPr lang="pt-BR"/>
              <a:t>787 participantes e crescendo!</a:t>
            </a:r>
          </a:p>
        </p:txBody>
      </p:sp>
      <p:pic>
        <p:nvPicPr>
          <p:cNvPr id="2050" name="Picture 2" descr="Image result for discord">
            <a:extLst>
              <a:ext uri="{FF2B5EF4-FFF2-40B4-BE49-F238E27FC236}">
                <a16:creationId xmlns:a16="http://schemas.microsoft.com/office/drawing/2014/main" id="{B9CB8413-E6AC-4477-BF9D-FC500D85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06" y="841519"/>
            <a:ext cx="3802529" cy="27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67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1288747" y="2547637"/>
            <a:ext cx="9614505" cy="11079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defTabSz="914377">
              <a:defRPr/>
            </a:pPr>
            <a:r>
              <a:rPr lang="pt-BR" sz="6600" b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/>
                <a:sym typeface="Arial"/>
              </a:rPr>
              <a:t>Nivelamento</a:t>
            </a:r>
            <a:endParaRPr lang="pt-BR"/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5E4D9483-D347-48A4-BD4C-0B4D4201DC32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4F5D064-CFCE-0742-89CD-015555498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05" y="5715978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43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3E85F7CB-D6DE-477B-9BA9-54A359C7D81B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0B6BE6-7FC9-40E1-A06C-2E728691C6AD}"/>
              </a:ext>
            </a:extLst>
          </p:cNvPr>
          <p:cNvSpPr/>
          <p:nvPr/>
        </p:nvSpPr>
        <p:spPr>
          <a:xfrm>
            <a:off x="7514599" y="102858"/>
            <a:ext cx="4505739" cy="14874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 defTabSz="914377">
              <a:defRPr/>
            </a:pPr>
            <a:r>
              <a:rPr lang="pt-BR" sz="37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/>
                <a:sym typeface="Arial"/>
              </a:rPr>
              <a:t>NOSSO </a:t>
            </a:r>
            <a:endParaRPr lang="pt-BR">
              <a:solidFill>
                <a:schemeClr val="bg1">
                  <a:lumMod val="50000"/>
                </a:schemeClr>
              </a:solidFill>
            </a:endParaRPr>
          </a:p>
          <a:p>
            <a:pPr algn="r" defTabSz="914377">
              <a:defRPr/>
            </a:pPr>
            <a:r>
              <a:rPr lang="pt-BR" sz="53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/>
              </a:rPr>
              <a:t>Programa</a:t>
            </a:r>
            <a:endParaRPr lang="pt-BR" sz="53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pic>
        <p:nvPicPr>
          <p:cNvPr id="8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2E92F8C-53B8-474F-95B4-2FC629D45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" y="3290062"/>
            <a:ext cx="6731184" cy="2007675"/>
          </a:xfrm>
          <a:prstGeom prst="rect">
            <a:avLst/>
          </a:prstGeom>
        </p:spPr>
      </p:pic>
      <p:pic>
        <p:nvPicPr>
          <p:cNvPr id="10" name="Imagem 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52B2E78-F06D-47DE-8E48-7AAA4E65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" y="1111659"/>
            <a:ext cx="8422047" cy="1786917"/>
          </a:xfrm>
          <a:prstGeom prst="rect">
            <a:avLst/>
          </a:prstGeom>
        </p:spPr>
      </p:pic>
      <p:pic>
        <p:nvPicPr>
          <p:cNvPr id="12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B39A5BE-3671-42F8-ADAE-57686F8FD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319" y="3884995"/>
            <a:ext cx="4917959" cy="281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3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7274453" y="143842"/>
            <a:ext cx="4505739" cy="148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3733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Algumas</a:t>
            </a:r>
            <a:endParaRPr lang="pt-BR" sz="3733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5333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DICAS</a:t>
            </a:r>
          </a:p>
        </p:txBody>
      </p:sp>
      <p:pic>
        <p:nvPicPr>
          <p:cNvPr id="12" name="Gráfico 11" descr="Livros">
            <a:extLst>
              <a:ext uri="{FF2B5EF4-FFF2-40B4-BE49-F238E27FC236}">
                <a16:creationId xmlns:a16="http://schemas.microsoft.com/office/drawing/2014/main" id="{08B272D5-E987-4C0D-AFC0-C91C00AE9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0206" y="4659062"/>
            <a:ext cx="1474009" cy="1474009"/>
          </a:xfrm>
          <a:prstGeom prst="rect">
            <a:avLst/>
          </a:prstGeom>
        </p:spPr>
      </p:pic>
      <p:pic>
        <p:nvPicPr>
          <p:cNvPr id="14" name="Gráfico 13" descr="Cronômetro">
            <a:extLst>
              <a:ext uri="{FF2B5EF4-FFF2-40B4-BE49-F238E27FC236}">
                <a16:creationId xmlns:a16="http://schemas.microsoft.com/office/drawing/2014/main" id="{0A1E3C84-43AC-4258-9A9D-86C3BFA32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70273"/>
            <a:ext cx="1557667" cy="1557667"/>
          </a:xfrm>
          <a:prstGeom prst="rect">
            <a:avLst/>
          </a:prstGeom>
        </p:spPr>
      </p:pic>
      <p:pic>
        <p:nvPicPr>
          <p:cNvPr id="16" name="Gráfico 15" descr="Calendário diário">
            <a:extLst>
              <a:ext uri="{FF2B5EF4-FFF2-40B4-BE49-F238E27FC236}">
                <a16:creationId xmlns:a16="http://schemas.microsoft.com/office/drawing/2014/main" id="{E9219CED-ED68-4E44-A76B-00B2E1698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4136" y="2027770"/>
            <a:ext cx="1626151" cy="1626151"/>
          </a:xfrm>
          <a:prstGeom prst="rect">
            <a:avLst/>
          </a:prstGeom>
        </p:spPr>
      </p:pic>
      <p:pic>
        <p:nvPicPr>
          <p:cNvPr id="18" name="Gráfico 17" descr="Gráfico de barras com tendência ascendente">
            <a:extLst>
              <a:ext uri="{FF2B5EF4-FFF2-40B4-BE49-F238E27FC236}">
                <a16:creationId xmlns:a16="http://schemas.microsoft.com/office/drawing/2014/main" id="{2B2F8B2D-2575-4FD4-BE8E-0D9621AA9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394" y="3193240"/>
            <a:ext cx="1626151" cy="162615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5C6AB80-2EFE-4000-AD4A-D90D623DA43B}"/>
              </a:ext>
            </a:extLst>
          </p:cNvPr>
          <p:cNvSpPr/>
          <p:nvPr/>
        </p:nvSpPr>
        <p:spPr>
          <a:xfrm>
            <a:off x="1485748" y="1020771"/>
            <a:ext cx="7391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/>
              <a:t>Não deixe para estudar nas vésperas das avaliações. </a:t>
            </a:r>
          </a:p>
          <a:p>
            <a:r>
              <a:rPr lang="pt-BR" sz="2000"/>
              <a:t>Acostume-se a estudar um pouco todos os dias. Isso fará uma enorme diferença no seu desempenho final.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41DB33-FB4E-4883-A575-EF0E17835BDF}"/>
              </a:ext>
            </a:extLst>
          </p:cNvPr>
          <p:cNvSpPr/>
          <p:nvPr/>
        </p:nvSpPr>
        <p:spPr>
          <a:xfrm>
            <a:off x="3951874" y="2492031"/>
            <a:ext cx="8116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/>
              <a:t>Utilize uma agenda para se organizar e não perder os prazos. </a:t>
            </a:r>
          </a:p>
          <a:p>
            <a:r>
              <a:rPr lang="pt-BR" sz="2000"/>
              <a:t>Existem várias opções de aplicativos para esse fim.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6FE290-F40A-458A-ABEB-94957A0444F1}"/>
              </a:ext>
            </a:extLst>
          </p:cNvPr>
          <p:cNvSpPr/>
          <p:nvPr/>
        </p:nvSpPr>
        <p:spPr>
          <a:xfrm>
            <a:off x="1749545" y="3640966"/>
            <a:ext cx="9893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/>
              <a:t>Fique atento aos prazos das pesquisas institucionais (CPA). </a:t>
            </a:r>
          </a:p>
          <a:p>
            <a:r>
              <a:rPr lang="pt-BR" sz="2000"/>
              <a:t>Sua participação é muito importante para nosso planejamento de melhorias.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9095B3-D099-4715-838B-37BC4556BB86}"/>
              </a:ext>
            </a:extLst>
          </p:cNvPr>
          <p:cNvSpPr/>
          <p:nvPr/>
        </p:nvSpPr>
        <p:spPr>
          <a:xfrm>
            <a:off x="4120287" y="4789901"/>
            <a:ext cx="7784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/>
              <a:t>Insira na sua rotina, momentos de leitura de temas variados.</a:t>
            </a:r>
          </a:p>
          <a:p>
            <a:r>
              <a:rPr lang="pt-BR" sz="2000"/>
              <a:t>Já é comprovado que a leitura desperta o raciocínio lógico e melhora sua escrita e habilidades de comunicação.</a:t>
            </a:r>
          </a:p>
        </p:txBody>
      </p:sp>
      <p:sp>
        <p:nvSpPr>
          <p:cNvPr id="7" name="Retângulo Arredondado 2">
            <a:extLst>
              <a:ext uri="{FF2B5EF4-FFF2-40B4-BE49-F238E27FC236}">
                <a16:creationId xmlns:a16="http://schemas.microsoft.com/office/drawing/2014/main" id="{8571F52B-7813-4CCC-A4B5-02C1AC894B46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BD499EB9-FF2C-A149-B0E6-FC27423B9F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716" y="5909525"/>
            <a:ext cx="2514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7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A800CA73-0C2C-45DA-98CB-A94FF129FECB}"/>
              </a:ext>
            </a:extLst>
          </p:cNvPr>
          <p:cNvSpPr/>
          <p:nvPr/>
        </p:nvSpPr>
        <p:spPr>
          <a:xfrm>
            <a:off x="7514599" y="102858"/>
            <a:ext cx="4505739" cy="148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3733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Fique</a:t>
            </a:r>
          </a:p>
          <a:p>
            <a:pPr algn="r" defTabSz="914377">
              <a:defRPr/>
            </a:pPr>
            <a:r>
              <a:rPr lang="pt-BR" sz="5333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Ligado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D93FFC9E-E44C-4E4D-AF47-2CDB07D7890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E7BDA1CA-3223-3F4D-B7A5-FA23DB428B27}"/>
              </a:ext>
            </a:extLst>
          </p:cNvPr>
          <p:cNvSpPr/>
          <p:nvPr/>
        </p:nvSpPr>
        <p:spPr>
          <a:xfrm>
            <a:off x="3592988" y="2510389"/>
            <a:ext cx="23082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 sz="1100">
                <a:latin typeface="Calibri (Corpo)"/>
              </a:rPr>
              <a:t>São alunos da própria turma, disciplina ou semestre, cujo papel é aproximar a comunicação entre os discentes e a direção, coordenação, docentes e suporte acadêmico.</a:t>
            </a:r>
            <a:endParaRPr lang="en-US" sz="1100">
              <a:latin typeface="Calibri (Corpo)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F9032B0-EB6B-9547-AC08-A8F3714AA08E}"/>
              </a:ext>
            </a:extLst>
          </p:cNvPr>
          <p:cNvSpPr/>
          <p:nvPr/>
        </p:nvSpPr>
        <p:spPr>
          <a:xfrm>
            <a:off x="799346" y="2444502"/>
            <a:ext cx="232886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 sz="1100"/>
              <a:t>O Programa constitui-se em uma atividade de formação complementar e possui foco no apoio aos discentes que possuem dificuldades nas disciplinas. Além disso, despertar nos alunos o interesse pela área da docência.</a:t>
            </a:r>
            <a:endParaRPr lang="en-US" sz="110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838880B-FD55-1B4E-A564-EE9AAA585AD8}"/>
              </a:ext>
            </a:extLst>
          </p:cNvPr>
          <p:cNvSpPr/>
          <p:nvPr/>
        </p:nvSpPr>
        <p:spPr>
          <a:xfrm>
            <a:off x="6536582" y="5218446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solidFill>
                <a:schemeClr val="accent2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88E2C88-EE19-B54E-9528-6B2E08CAFA3D}"/>
              </a:ext>
            </a:extLst>
          </p:cNvPr>
          <p:cNvSpPr txBox="1"/>
          <p:nvPr/>
        </p:nvSpPr>
        <p:spPr>
          <a:xfrm>
            <a:off x="6415068" y="5329625"/>
            <a:ext cx="243476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 b="1">
                <a:solidFill>
                  <a:schemeClr val="accent2"/>
                </a:solidFill>
              </a:rPr>
              <a:t>I</a:t>
            </a:r>
            <a:r>
              <a:rPr lang="pt-BR" sz="1200">
                <a:ea typeface="+mn-lt"/>
                <a:cs typeface="+mn-lt"/>
              </a:rPr>
              <a:t>https://www.uniritter.edu.br/enade</a:t>
            </a:r>
            <a:r>
              <a:rPr lang="pt-BR" sz="1200">
                <a:solidFill>
                  <a:srgbClr val="000000"/>
                </a:solidFill>
              </a:rPr>
              <a:t>  </a:t>
            </a:r>
            <a:r>
              <a:rPr lang="pt-BR" sz="1200" b="1">
                <a:solidFill>
                  <a:schemeClr val="accent2"/>
                </a:solidFill>
              </a:rPr>
              <a:t> 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F154454-7F56-BD4D-AFF0-8C0BC810EC14}"/>
              </a:ext>
            </a:extLst>
          </p:cNvPr>
          <p:cNvSpPr/>
          <p:nvPr/>
        </p:nvSpPr>
        <p:spPr>
          <a:xfrm>
            <a:off x="6534622" y="2500772"/>
            <a:ext cx="21956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100"/>
              <a:t>Estudantes devem utilizar as plataforma para receber informações e participar de atividades ligadas ao ENADE</a:t>
            </a:r>
          </a:p>
        </p:txBody>
      </p:sp>
      <p:pic>
        <p:nvPicPr>
          <p:cNvPr id="24" name="Imagem 2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4F2F41A6-F430-2C4D-91A8-4E8A7E03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35" y="1374355"/>
            <a:ext cx="2343372" cy="907793"/>
          </a:xfrm>
          <a:prstGeom prst="rect">
            <a:avLst/>
          </a:prstGeom>
        </p:spPr>
      </p:pic>
      <p:pic>
        <p:nvPicPr>
          <p:cNvPr id="25" name="Imagem 24" descr="Texto&#10;&#10;Descrição gerada automaticamente">
            <a:extLst>
              <a:ext uri="{FF2B5EF4-FFF2-40B4-BE49-F238E27FC236}">
                <a16:creationId xmlns:a16="http://schemas.microsoft.com/office/drawing/2014/main" id="{F4495127-6A66-404C-8D20-301638A8D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85" y="1368138"/>
            <a:ext cx="2343373" cy="907793"/>
          </a:xfrm>
          <a:prstGeom prst="rect">
            <a:avLst/>
          </a:prstGeom>
        </p:spPr>
      </p:pic>
      <p:pic>
        <p:nvPicPr>
          <p:cNvPr id="30" name="Imagem 29" descr="Logotipo&#10;&#10;Descrição gerada automaticamente">
            <a:extLst>
              <a:ext uri="{FF2B5EF4-FFF2-40B4-BE49-F238E27FC236}">
                <a16:creationId xmlns:a16="http://schemas.microsoft.com/office/drawing/2014/main" id="{BBE622C9-B024-EE47-A1D6-A06013652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716" y="5909525"/>
            <a:ext cx="2514600" cy="635000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2A75FE84-4578-431C-9D0F-E7DA0652C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244" y="1308070"/>
            <a:ext cx="1895475" cy="676275"/>
          </a:xfrm>
          <a:prstGeom prst="rect">
            <a:avLst/>
          </a:prstGeom>
        </p:spPr>
      </p:pic>
      <p:pic>
        <p:nvPicPr>
          <p:cNvPr id="4" name="Imagem 4" descr="Código QR&#10;&#10;Descrição gerada automaticamente">
            <a:extLst>
              <a:ext uri="{FF2B5EF4-FFF2-40B4-BE49-F238E27FC236}">
                <a16:creationId xmlns:a16="http://schemas.microsoft.com/office/drawing/2014/main" id="{34CD12B2-4ED4-47DF-BE14-4E68DFCFA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608" y="3365740"/>
            <a:ext cx="1765540" cy="176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8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6C60C9FB-7145-9046-ADA5-A6A733707D76}"/>
              </a:ext>
            </a:extLst>
          </p:cNvPr>
          <p:cNvSpPr/>
          <p:nvPr/>
        </p:nvSpPr>
        <p:spPr>
          <a:xfrm>
            <a:off x="8564377" y="5290951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solidFill>
                <a:schemeClr val="accent2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800CA73-0C2C-45DA-98CB-A94FF129FECB}"/>
              </a:ext>
            </a:extLst>
          </p:cNvPr>
          <p:cNvSpPr/>
          <p:nvPr/>
        </p:nvSpPr>
        <p:spPr>
          <a:xfrm>
            <a:off x="8664787" y="-141557"/>
            <a:ext cx="3528079" cy="147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3733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Fique</a:t>
            </a:r>
          </a:p>
          <a:p>
            <a:pPr algn="r" defTabSz="914377">
              <a:defRPr/>
            </a:pPr>
            <a:r>
              <a:rPr lang="pt-BR" sz="5333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Ligado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D93FFC9E-E44C-4E4D-AF47-2CDB07D7890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F0F2AFA4-B57D-9C41-A8A5-86AB6D06D930}"/>
              </a:ext>
            </a:extLst>
          </p:cNvPr>
          <p:cNvSpPr/>
          <p:nvPr/>
        </p:nvSpPr>
        <p:spPr>
          <a:xfrm>
            <a:off x="592175" y="5303663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solidFill>
                <a:schemeClr val="accent2"/>
              </a:solidFill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321E211A-910F-464E-BC9C-D3F7B97FC1AC}"/>
              </a:ext>
            </a:extLst>
          </p:cNvPr>
          <p:cNvSpPr txBox="1"/>
          <p:nvPr/>
        </p:nvSpPr>
        <p:spPr>
          <a:xfrm>
            <a:off x="438678" y="5533808"/>
            <a:ext cx="22394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 b="1">
                <a:solidFill>
                  <a:schemeClr val="accent2"/>
                </a:solidFill>
              </a:rPr>
              <a:t>I</a:t>
            </a:r>
            <a:r>
              <a:rPr lang="pt-BR" sz="1200">
                <a:ea typeface="+mn-lt"/>
                <a:cs typeface="+mn-lt"/>
              </a:rPr>
              <a:t>https://www.uniritter.edu.br/avaliacao-institucional  </a:t>
            </a:r>
            <a:endParaRPr lang="pt-BR" sz="1200" b="1">
              <a:solidFill>
                <a:schemeClr val="accent2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B0F76B6-9271-6E40-9AA7-0634CED92C23}"/>
              </a:ext>
            </a:extLst>
          </p:cNvPr>
          <p:cNvSpPr/>
          <p:nvPr/>
        </p:nvSpPr>
        <p:spPr>
          <a:xfrm>
            <a:off x="3225852" y="5290951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solidFill>
                <a:schemeClr val="accent2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1F5FCF8-087D-A549-9E2A-EA8010E4E8B6}"/>
              </a:ext>
            </a:extLst>
          </p:cNvPr>
          <p:cNvSpPr txBox="1"/>
          <p:nvPr/>
        </p:nvSpPr>
        <p:spPr>
          <a:xfrm>
            <a:off x="3088388" y="5424187"/>
            <a:ext cx="24347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ea typeface="+mn-lt"/>
                <a:cs typeface="+mn-lt"/>
                <a:hlinkClick r:id="rId2"/>
              </a:rPr>
              <a:t>www.uniritter.edu.br/nap</a:t>
            </a:r>
            <a:r>
              <a:rPr lang="pt-BR" sz="1200">
                <a:ea typeface="+mn-lt"/>
                <a:cs typeface="+mn-lt"/>
              </a:rPr>
              <a:t> </a:t>
            </a:r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1B9100E-4F4F-6148-AEFD-9A142C9432C7}"/>
              </a:ext>
            </a:extLst>
          </p:cNvPr>
          <p:cNvSpPr/>
          <p:nvPr/>
        </p:nvSpPr>
        <p:spPr>
          <a:xfrm>
            <a:off x="438678" y="2105719"/>
            <a:ext cx="245419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 sz="1100"/>
              <a:t>É a Comissão Própria de Avaliação responsável pelo processo de autoavaliação institucional. Com o objetivo de promover uma reflexão sobre a prática, compromissos com a sociedade e desenvolvimento das diferentes atividades na busca permanente e sistemática do aperfeiçoamento da IES.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A34C25B-689B-9D4D-8C6A-288449E47221}"/>
              </a:ext>
            </a:extLst>
          </p:cNvPr>
          <p:cNvSpPr/>
          <p:nvPr/>
        </p:nvSpPr>
        <p:spPr>
          <a:xfrm>
            <a:off x="3202439" y="1580042"/>
            <a:ext cx="237067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br>
              <a:rPr lang="pt-BR" sz="2000" b="1"/>
            </a:br>
            <a:r>
              <a:rPr lang="pt-BR" sz="1100"/>
              <a:t>O NAP é um serviço de acolhimento, aconselhamento e desenvolvimento de habilidades </a:t>
            </a:r>
            <a:r>
              <a:rPr lang="pt-BR" sz="1100" err="1"/>
              <a:t>socioemocionais</a:t>
            </a:r>
            <a:r>
              <a:rPr lang="pt-BR" sz="1100"/>
              <a:t> para os estudantes universitários. Surgiu para atender necessidades que são específicas desse público, com um foco em promover o desenvolvimento de competências para o desenvolvimento pessoal e profissional dos discentes.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9EE9E8F-FE23-6C48-BF57-5CE1582B245E}"/>
              </a:ext>
            </a:extLst>
          </p:cNvPr>
          <p:cNvSpPr/>
          <p:nvPr/>
        </p:nvSpPr>
        <p:spPr>
          <a:xfrm>
            <a:off x="5920287" y="5303663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solidFill>
                <a:schemeClr val="accent2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6D870CC-66F8-3E43-A8EA-B213F14ECC8E}"/>
              </a:ext>
            </a:extLst>
          </p:cNvPr>
          <p:cNvSpPr txBox="1"/>
          <p:nvPr/>
        </p:nvSpPr>
        <p:spPr>
          <a:xfrm>
            <a:off x="5798773" y="5429219"/>
            <a:ext cx="25641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ea typeface="+mn-lt"/>
                <a:cs typeface="+mn-lt"/>
                <a:hlinkClick r:id="rId3"/>
              </a:rPr>
              <a:t>https://lp.uniritter.edu.br/carreiras/</a:t>
            </a:r>
            <a:r>
              <a:rPr lang="pt-BR" sz="1200">
                <a:solidFill>
                  <a:srgbClr val="000000"/>
                </a:solidFill>
              </a:rPr>
              <a:t> </a:t>
            </a:r>
            <a:r>
              <a:rPr lang="pt-BR" sz="1200" b="1">
                <a:solidFill>
                  <a:schemeClr val="accent2"/>
                </a:solidFill>
              </a:rPr>
              <a:t> </a:t>
            </a:r>
            <a:endParaRPr lang="pt-BR">
              <a:solidFill>
                <a:schemeClr val="accent2"/>
              </a:solidFill>
              <a:cs typeface="Calibri"/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55E0A57-A077-4644-9DF3-9C5BC71B4AD4}"/>
              </a:ext>
            </a:extLst>
          </p:cNvPr>
          <p:cNvSpPr/>
          <p:nvPr/>
        </p:nvSpPr>
        <p:spPr>
          <a:xfrm>
            <a:off x="5868676" y="1517030"/>
            <a:ext cx="24347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100"/>
              <a:t>Serviços que auxiliam o estudante a se preparar para o mercado de trabalho e, também,  ter acesso a vagas de emprego, possuímos ainda serviços para o desenvolvimento de soft </a:t>
            </a:r>
            <a:r>
              <a:rPr lang="pt-BR" sz="1100" err="1"/>
              <a:t>skills</a:t>
            </a:r>
            <a:r>
              <a:rPr lang="pt-BR" sz="1100"/>
              <a:t> através de experiências internacionais com e sem mobilidade para alavancar a Carreira de nossos alunos, bem como os serviços que fomentam o espírito empreendedor dos nossos alunos, por meio dos nossos Centros de Empreendedorismo.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295CD8C-A842-A843-97E9-423001160D6E}"/>
              </a:ext>
            </a:extLst>
          </p:cNvPr>
          <p:cNvSpPr txBox="1"/>
          <p:nvPr/>
        </p:nvSpPr>
        <p:spPr>
          <a:xfrm>
            <a:off x="8487780" y="5357756"/>
            <a:ext cx="243476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ea typeface="+mn-lt"/>
                <a:cs typeface="+mn-lt"/>
                <a:hlinkClick r:id="rId4"/>
              </a:rPr>
              <a:t>https://www.uniritter.edu.br/responsabilidade-social</a:t>
            </a:r>
            <a:r>
              <a:rPr lang="pt-BR" sz="1200">
                <a:ea typeface="+mn-lt"/>
                <a:cs typeface="+mn-lt"/>
              </a:rPr>
              <a:t> </a:t>
            </a:r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03F685F-1137-124C-BFDE-9729D6EFD2B2}"/>
              </a:ext>
            </a:extLst>
          </p:cNvPr>
          <p:cNvSpPr/>
          <p:nvPr/>
        </p:nvSpPr>
        <p:spPr>
          <a:xfrm>
            <a:off x="8599011" y="1982450"/>
            <a:ext cx="2195659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pt-BR" sz="1100"/>
          </a:p>
        </p:txBody>
      </p:sp>
      <p:pic>
        <p:nvPicPr>
          <p:cNvPr id="28" name="Imagem 27" descr="Logotipo, nome da empresa&#10;&#10;Descrição gerada automaticamente">
            <a:extLst>
              <a:ext uri="{FF2B5EF4-FFF2-40B4-BE49-F238E27FC236}">
                <a16:creationId xmlns:a16="http://schemas.microsoft.com/office/drawing/2014/main" id="{BFE3640B-0830-DB4F-82CC-0C8B529B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" y="1135542"/>
            <a:ext cx="2501900" cy="889000"/>
          </a:xfrm>
          <a:prstGeom prst="rect">
            <a:avLst/>
          </a:prstGeom>
        </p:spPr>
      </p:pic>
      <p:pic>
        <p:nvPicPr>
          <p:cNvPr id="30" name="Imagem 29" descr="Logotipo&#10;&#10;Descrição gerada automaticamente">
            <a:extLst>
              <a:ext uri="{FF2B5EF4-FFF2-40B4-BE49-F238E27FC236}">
                <a16:creationId xmlns:a16="http://schemas.microsoft.com/office/drawing/2014/main" id="{DE5E29E2-D3EB-6F4C-BFD6-07E0ACE18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09" y="6059936"/>
            <a:ext cx="2514600" cy="635000"/>
          </a:xfrm>
          <a:prstGeom prst="rect">
            <a:avLst/>
          </a:prstGeom>
        </p:spPr>
      </p:pic>
      <p:pic>
        <p:nvPicPr>
          <p:cNvPr id="34" name="Imagem 33" descr="Logotipo&#10;&#10;Descrição gerada automaticamente com confiança baixa">
            <a:extLst>
              <a:ext uri="{FF2B5EF4-FFF2-40B4-BE49-F238E27FC236}">
                <a16:creationId xmlns:a16="http://schemas.microsoft.com/office/drawing/2014/main" id="{26094318-0888-5E46-B3F7-C553565015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61" y="772465"/>
            <a:ext cx="1900539" cy="807577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9049F2F0-2F9D-40DB-94EC-36593ABCA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568" y="977840"/>
            <a:ext cx="1914525" cy="819150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F4851183-595F-48BB-B175-0C681F38B908}"/>
              </a:ext>
            </a:extLst>
          </p:cNvPr>
          <p:cNvSpPr/>
          <p:nvPr/>
        </p:nvSpPr>
        <p:spPr>
          <a:xfrm>
            <a:off x="8577681" y="1584691"/>
            <a:ext cx="2195659" cy="19543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100"/>
              <a:t>A área de Responsabilidade Social e Extensão Universitária promove uma série de iniciativas de voluntariado, parcerias institucionais e projetos de extensão universitária, cujos principais protagonistas são estudantes, docentes e colaboradores. Por meio dessas ações, é gerado um grande impacto positivo na comunidade.</a:t>
            </a:r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E2E75635-7416-423A-9EBC-8D04B7B0B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9008" y="914670"/>
            <a:ext cx="1395682" cy="614811"/>
          </a:xfrm>
          <a:prstGeom prst="rect">
            <a:avLst/>
          </a:prstGeom>
        </p:spPr>
      </p:pic>
      <p:pic>
        <p:nvPicPr>
          <p:cNvPr id="5" name="Imagem 5" descr="Código QR&#10;&#10;Descrição gerada automaticamente">
            <a:extLst>
              <a:ext uri="{FF2B5EF4-FFF2-40B4-BE49-F238E27FC236}">
                <a16:creationId xmlns:a16="http://schemas.microsoft.com/office/drawing/2014/main" id="{212C536B-BCA5-4592-9220-0F33E2E5F6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022" y="3710797"/>
            <a:ext cx="1535502" cy="1535502"/>
          </a:xfrm>
          <a:prstGeom prst="rect">
            <a:avLst/>
          </a:prstGeom>
        </p:spPr>
      </p:pic>
      <p:pic>
        <p:nvPicPr>
          <p:cNvPr id="6" name="Imagem 6" descr="Código QR&#10;&#10;Descrição gerada automaticamente">
            <a:extLst>
              <a:ext uri="{FF2B5EF4-FFF2-40B4-BE49-F238E27FC236}">
                <a16:creationId xmlns:a16="http://schemas.microsoft.com/office/drawing/2014/main" id="{0326EFEE-A601-41C6-B3F6-EA3FAE22BC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9230" y="3725174"/>
            <a:ext cx="1492370" cy="1506747"/>
          </a:xfrm>
          <a:prstGeom prst="rect">
            <a:avLst/>
          </a:prstGeom>
        </p:spPr>
      </p:pic>
      <p:pic>
        <p:nvPicPr>
          <p:cNvPr id="7" name="Imagem 7" descr="Código QR&#10;&#10;Descrição gerada automaticamente">
            <a:extLst>
              <a:ext uri="{FF2B5EF4-FFF2-40B4-BE49-F238E27FC236}">
                <a16:creationId xmlns:a16="http://schemas.microsoft.com/office/drawing/2014/main" id="{4F102392-C8B5-479B-845E-E3409B8BFA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49041" y="3710795"/>
            <a:ext cx="1492372" cy="1506749"/>
          </a:xfrm>
          <a:prstGeom prst="rect">
            <a:avLst/>
          </a:prstGeom>
        </p:spPr>
      </p:pic>
      <p:pic>
        <p:nvPicPr>
          <p:cNvPr id="8" name="Imagem 8" descr="Código QR&#10;&#10;Descrição gerada automaticamente">
            <a:extLst>
              <a:ext uri="{FF2B5EF4-FFF2-40B4-BE49-F238E27FC236}">
                <a16:creationId xmlns:a16="http://schemas.microsoft.com/office/drawing/2014/main" id="{E899E90A-9114-4EAA-940B-2BC13693FE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5721" y="3667665"/>
            <a:ext cx="1492371" cy="15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92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102970" y="2098465"/>
            <a:ext cx="2351314" cy="245581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911641" y="2141597"/>
            <a:ext cx="2351314" cy="245581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1B568BA-F25B-44AD-B9A4-95B048761EA0}"/>
              </a:ext>
            </a:extLst>
          </p:cNvPr>
          <p:cNvSpPr txBox="1"/>
          <p:nvPr/>
        </p:nvSpPr>
        <p:spPr>
          <a:xfrm>
            <a:off x="2432347" y="2246807"/>
            <a:ext cx="16337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>
                <a:solidFill>
                  <a:srgbClr val="C00000"/>
                </a:solidFill>
                <a:latin typeface="Arial"/>
                <a:ea typeface="+mj-ea"/>
                <a:cs typeface="Arial"/>
              </a:rPr>
              <a:t>CAE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A557C10-28D7-4AD3-868A-504E47D10123}"/>
              </a:ext>
            </a:extLst>
          </p:cNvPr>
          <p:cNvSpPr txBox="1"/>
          <p:nvPr/>
        </p:nvSpPr>
        <p:spPr>
          <a:xfrm>
            <a:off x="2473265" y="2947221"/>
            <a:ext cx="16337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b="1">
                <a:latin typeface="Arial"/>
                <a:cs typeface="Arial"/>
              </a:rPr>
              <a:t>Central de Atendimento</a:t>
            </a:r>
          </a:p>
          <a:p>
            <a:pPr algn="ctr"/>
            <a:r>
              <a:rPr lang="pt-BR" sz="800" b="1">
                <a:latin typeface="Arial"/>
                <a:cs typeface="Arial"/>
              </a:rPr>
              <a:t> ao Estudante</a:t>
            </a:r>
            <a:endParaRPr lang="en-US" sz="800"/>
          </a:p>
        </p:txBody>
      </p:sp>
      <p:pic>
        <p:nvPicPr>
          <p:cNvPr id="32" name="Imagem 31" descr="Uma imagem contendo desenho&#10;&#10;Descrição gerada automaticamente">
            <a:extLst>
              <a:ext uri="{FF2B5EF4-FFF2-40B4-BE49-F238E27FC236}">
                <a16:creationId xmlns:a16="http://schemas.microsoft.com/office/drawing/2014/main" id="{27F4F4AE-D86D-1645-AFA6-AEF0752D4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15" y="2294674"/>
            <a:ext cx="1845452" cy="774431"/>
          </a:xfrm>
          <a:prstGeom prst="rect">
            <a:avLst/>
          </a:prstGeom>
        </p:spPr>
      </p:pic>
      <p:sp>
        <p:nvSpPr>
          <p:cNvPr id="34" name="Retângulo Arredondado 2">
            <a:extLst>
              <a:ext uri="{FF2B5EF4-FFF2-40B4-BE49-F238E27FC236}">
                <a16:creationId xmlns:a16="http://schemas.microsoft.com/office/drawing/2014/main" id="{916E8FC4-5542-3547-991A-8A825618F94C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36" name="Gráfico 35" descr="Email">
            <a:extLst>
              <a:ext uri="{FF2B5EF4-FFF2-40B4-BE49-F238E27FC236}">
                <a16:creationId xmlns:a16="http://schemas.microsoft.com/office/drawing/2014/main" id="{4AA3A173-6C44-CF43-8E3B-AD7A0E341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267" y="5273964"/>
            <a:ext cx="1364433" cy="1364433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2F599344-95A1-1C41-9D78-9B9898B6DCC7}"/>
              </a:ext>
            </a:extLst>
          </p:cNvPr>
          <p:cNvSpPr/>
          <p:nvPr/>
        </p:nvSpPr>
        <p:spPr>
          <a:xfrm>
            <a:off x="7274453" y="143842"/>
            <a:ext cx="45057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Alguns</a:t>
            </a: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CONTATOS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6FC2271-C41B-F44D-A61D-7690D29A7EA1}"/>
              </a:ext>
            </a:extLst>
          </p:cNvPr>
          <p:cNvSpPr/>
          <p:nvPr/>
        </p:nvSpPr>
        <p:spPr>
          <a:xfrm>
            <a:off x="2363134" y="3841788"/>
            <a:ext cx="1863459" cy="27699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pt-BR" sz="1200" b="1">
                <a:solidFill>
                  <a:schemeClr val="accent2"/>
                </a:solidFill>
              </a:rPr>
              <a:t>TELEFONE: </a:t>
            </a:r>
            <a:r>
              <a:rPr lang="pt-BR" sz="1200" b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(51) 4003.4951</a:t>
            </a:r>
            <a:endParaRPr lang="pt-BR" sz="1200" b="1">
              <a:solidFill>
                <a:schemeClr val="accent2"/>
              </a:solidFill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F5A53DA-9BE2-7B44-9727-DE39AED50959}"/>
              </a:ext>
            </a:extLst>
          </p:cNvPr>
          <p:cNvSpPr/>
          <p:nvPr/>
        </p:nvSpPr>
        <p:spPr>
          <a:xfrm>
            <a:off x="6103431" y="3672827"/>
            <a:ext cx="1995001" cy="3231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1500">
                <a:ea typeface="+mn-lt"/>
                <a:cs typeface="+mn-lt"/>
                <a:hlinkClick r:id="rId6"/>
              </a:rPr>
              <a:t>nead@uniritter.edu.br</a:t>
            </a:r>
            <a:r>
              <a:rPr lang="pt-BR" sz="1500">
                <a:ea typeface="+mn-lt"/>
                <a:cs typeface="+mn-lt"/>
              </a:rPr>
              <a:t> </a:t>
            </a:r>
            <a:endParaRPr lang="pt-BR" sz="1500"/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93669E61-B612-4505-A2A3-FF4EB8DF6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8567" y="3425137"/>
            <a:ext cx="276225" cy="2952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76BA771-6109-42B8-8BF6-B9966D28F97B}"/>
              </a:ext>
            </a:extLst>
          </p:cNvPr>
          <p:cNvSpPr txBox="1"/>
          <p:nvPr/>
        </p:nvSpPr>
        <p:spPr>
          <a:xfrm>
            <a:off x="2740325" y="340168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(51) 3092-5600</a:t>
            </a:r>
            <a:endParaRPr lang="en-US" sz="12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7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925573" y="2155828"/>
            <a:ext cx="634085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5333" kern="0">
                <a:solidFill>
                  <a:schemeClr val="accent2"/>
                </a:solidFill>
                <a:latin typeface="Calibri" panose="020F0502020204030204"/>
                <a:cs typeface="Times New Roman" panose="02020603050405020304" pitchFamily="18" charset="0"/>
                <a:sym typeface="Arial"/>
              </a:rPr>
              <a:t>Emmanuel Moreira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162750" y="4253775"/>
            <a:ext cx="4810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kern="0">
                <a:solidFill>
                  <a:schemeClr val="accent2"/>
                </a:solidFill>
                <a:latin typeface="Calibri" panose="020F0502020204030204"/>
                <a:cs typeface="Arial"/>
                <a:sym typeface="Arial"/>
              </a:rPr>
              <a:t>emmanuel.moreira@uniritter.edu.br</a:t>
            </a:r>
            <a:endParaRPr lang="pt-BR" sz="2400" kern="0">
              <a:solidFill>
                <a:srgbClr val="838283"/>
              </a:solidFill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202164" y="3068835"/>
            <a:ext cx="178766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667" kern="0">
                <a:solidFill>
                  <a:schemeClr val="accent2"/>
                </a:solidFill>
                <a:latin typeface="Calibri" panose="020F0502020204030204"/>
                <a:cs typeface="Arial"/>
                <a:sym typeface="Arial"/>
              </a:rPr>
              <a:t>Especialista</a:t>
            </a:r>
          </a:p>
        </p:txBody>
      </p:sp>
      <p:pic>
        <p:nvPicPr>
          <p:cNvPr id="1032" name="Picture 8" descr="Resultado de imagem para ícone e-mn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626" y="4108683"/>
            <a:ext cx="787124" cy="78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5203C8CD-7894-E84F-A541-0F95A006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26" y="5839739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220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3E85F7CB-D6DE-477B-9BA9-54A359C7D81B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E8AA6C-C9FD-4C31-8AF7-299AA5967A8B}"/>
              </a:ext>
            </a:extLst>
          </p:cNvPr>
          <p:cNvSpPr txBox="1"/>
          <p:nvPr/>
        </p:nvSpPr>
        <p:spPr>
          <a:xfrm>
            <a:off x="1198064" y="1637466"/>
            <a:ext cx="10296454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>
                <a:cs typeface="Segoe UI"/>
              </a:rPr>
              <a:t>Baseado nos excelentes resultados obtidos em 2020.2, o Teste de Sondagem e  o Projeto de Revisão passam a ser programas recorrentes da Qualidade Acadêmica.​</a:t>
            </a:r>
            <a:r>
              <a:rPr lang="en-US">
                <a:cs typeface="Segoe UI"/>
              </a:rPr>
              <a:t>​</a:t>
            </a:r>
          </a:p>
          <a:p>
            <a:pPr algn="just"/>
            <a:r>
              <a:rPr lang="pt-BR">
                <a:cs typeface="Segoe UI"/>
              </a:rPr>
              <a:t>​</a:t>
            </a:r>
            <a:r>
              <a:rPr lang="en-US">
                <a:cs typeface="Segoe UI"/>
              </a:rPr>
              <a:t>​</a:t>
            </a:r>
          </a:p>
          <a:p>
            <a:pPr algn="just"/>
            <a:r>
              <a:rPr lang="pt-BR">
                <a:cs typeface="Segoe UI"/>
              </a:rPr>
              <a:t>O teste de Sondagem é a primeira etapa do programa irá nortear a tomada de decisão sobre quais conteúdos deverão ser trabalhados por seus docentes nas aulas de revisão.</a:t>
            </a:r>
            <a:r>
              <a:rPr lang="en-US">
                <a:cs typeface="Segoe UI"/>
              </a:rPr>
              <a:t>​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75C2E56-219F-459A-A260-614213E463BD}"/>
              </a:ext>
            </a:extLst>
          </p:cNvPr>
          <p:cNvSpPr/>
          <p:nvPr/>
        </p:nvSpPr>
        <p:spPr>
          <a:xfrm>
            <a:off x="6752321" y="32601"/>
            <a:ext cx="5222553" cy="12618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defRPr/>
            </a:pPr>
            <a:r>
              <a:rPr lang="pt-BR" sz="36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/>
                <a:sym typeface="Arial"/>
              </a:rPr>
              <a:t>Teste de </a:t>
            </a:r>
            <a:endParaRPr lang="pt-BR" sz="36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/>
                <a:sym typeface="Arial"/>
              </a:rPr>
              <a:t>SONDAGEM</a:t>
            </a:r>
            <a:endParaRPr lang="pt-BR" sz="4000" b="1" i="0" u="none" strike="noStrike" kern="1200" cap="none" spc="30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cs typeface="Arial"/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A9785634-7244-4800-B95E-0DD14D7D0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716" y="5909525"/>
            <a:ext cx="2514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3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3E85F7CB-D6DE-477B-9BA9-54A359C7D81B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75C2E56-219F-459A-A260-614213E463BD}"/>
              </a:ext>
            </a:extLst>
          </p:cNvPr>
          <p:cNvSpPr/>
          <p:nvPr/>
        </p:nvSpPr>
        <p:spPr>
          <a:xfrm>
            <a:off x="6752321" y="32601"/>
            <a:ext cx="5222553" cy="12618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defRPr/>
            </a:pPr>
            <a:r>
              <a:rPr lang="pt-BR" sz="36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/>
                <a:sym typeface="Arial"/>
              </a:rPr>
              <a:t>Teste de </a:t>
            </a:r>
            <a:endParaRPr lang="pt-BR" sz="36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/>
                <a:sym typeface="Arial"/>
              </a:rPr>
              <a:t>SONDAGEM</a:t>
            </a:r>
            <a:endParaRPr lang="pt-BR" sz="4000" b="1" i="0" u="none" strike="noStrike" kern="1200" cap="none" spc="30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cs typeface="Arial"/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A9785634-7244-4800-B95E-0DD14D7D0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716" y="5909525"/>
            <a:ext cx="25146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E962B4-85CA-42C5-9944-EB493647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99" y="1327086"/>
            <a:ext cx="2145842" cy="21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E433CE0-29D2-428E-9478-83A6F6FBB5F1}"/>
              </a:ext>
            </a:extLst>
          </p:cNvPr>
          <p:cNvSpPr txBox="1"/>
          <p:nvPr/>
        </p:nvSpPr>
        <p:spPr>
          <a:xfrm>
            <a:off x="6924010" y="3532163"/>
            <a:ext cx="2815727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cs typeface="Segoe UI"/>
              </a:rPr>
              <a:t>Jogos Digitais</a:t>
            </a:r>
            <a:br>
              <a:rPr lang="pt-BR">
                <a:cs typeface="Segoe UI"/>
              </a:rPr>
            </a:br>
            <a:r>
              <a:rPr lang="pt-BR">
                <a:cs typeface="Segoe UI"/>
                <a:hlinkClick r:id="rId4"/>
              </a:rPr>
              <a:t>https://forms.office.com/Pages/ResponsePage.aspx?id=nqplKssl7kiFm3JpfMgFXMKAf2Y3wXlGpsE1ytzKEPpUQzJSWktNTFFBRlJRMEtQUkhWM0ZKVlgwTCQlQCN0PWcu</a:t>
            </a:r>
            <a:endParaRPr lang="en-US">
              <a:cs typeface="Segoe U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350AFD-5A40-45DB-8600-E78A2530F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227" y="1327086"/>
            <a:ext cx="2145842" cy="21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FAA202-B8BE-46B5-A5EA-A4BF68DEE169}"/>
              </a:ext>
            </a:extLst>
          </p:cNvPr>
          <p:cNvSpPr txBox="1"/>
          <p:nvPr/>
        </p:nvSpPr>
        <p:spPr>
          <a:xfrm>
            <a:off x="3693823" y="3523018"/>
            <a:ext cx="2662518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cs typeface="Segoe UI"/>
              </a:rPr>
              <a:t>Ciência da Computação</a:t>
            </a:r>
            <a:br>
              <a:rPr lang="pt-BR">
                <a:cs typeface="Segoe UI"/>
              </a:rPr>
            </a:br>
            <a:r>
              <a:rPr lang="pt-BR">
                <a:cs typeface="Segoe UI"/>
                <a:hlinkClick r:id="rId6"/>
              </a:rPr>
              <a:t>https://forms.office.com/Pages/ResponsePage.aspx?id=nqplKssl7kiFm3JpfMgFXMKAf2Y3wXlGpsE1ytzKEPpUNkdNQTJUR1c5SkNEUU9BSDNSU1IyRUNNViQlQCN0PWcu</a:t>
            </a:r>
            <a:endParaRPr lang="en-US">
              <a:cs typeface="Segoe UI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A6DAF38-E77A-45AE-9FB3-73D5A177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95" y="1327086"/>
            <a:ext cx="2145842" cy="214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FD9D19C-2E8A-44FD-9413-66DAE9482B80}"/>
              </a:ext>
            </a:extLst>
          </p:cNvPr>
          <p:cNvSpPr txBox="1"/>
          <p:nvPr/>
        </p:nvSpPr>
        <p:spPr>
          <a:xfrm>
            <a:off x="290684" y="3523018"/>
            <a:ext cx="2835470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cs typeface="Segoe UI"/>
              </a:rPr>
              <a:t>Análise e Desenvolvimento de Sistemas</a:t>
            </a:r>
            <a:br>
              <a:rPr lang="pt-BR">
                <a:cs typeface="Segoe UI"/>
              </a:rPr>
            </a:br>
            <a:r>
              <a:rPr lang="pt-BR">
                <a:cs typeface="Segoe UI"/>
                <a:hlinkClick r:id="rId8"/>
              </a:rPr>
              <a:t>https://forms.office.com/Pages/ResponsePage.aspx?id=nqplKssl7kiFm3JpfMgFXMKAf2Y3wXlGpsE1ytzKEPpUMlQyNlJUWkZHOUZUR1lIMVNWRzgwUVU2WSQlQCN0PWcu</a:t>
            </a: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4467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1084337" y="3748804"/>
            <a:ext cx="9614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8000" b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Bom semestre!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EEC9068-A0E5-428D-A46A-CF5BA12684D3}"/>
              </a:ext>
            </a:extLst>
          </p:cNvPr>
          <p:cNvSpPr/>
          <p:nvPr/>
        </p:nvSpPr>
        <p:spPr>
          <a:xfrm>
            <a:off x="1084337" y="1381373"/>
            <a:ext cx="10023311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Aft>
                <a:spcPts val="1200"/>
              </a:spcAft>
              <a:buClr>
                <a:srgbClr val="000000"/>
              </a:buClr>
            </a:pPr>
            <a:r>
              <a:rPr lang="pt-BR" sz="3200" kern="0">
                <a:solidFill>
                  <a:schemeClr val="bg1">
                    <a:lumMod val="50000"/>
                  </a:schemeClr>
                </a:solidFill>
                <a:sym typeface="Arial"/>
              </a:rPr>
              <a:t>“Educação não transforma o mundo. </a:t>
            </a:r>
            <a:r>
              <a:rPr lang="pt-BR" sz="4400" b="1" kern="0">
                <a:solidFill>
                  <a:schemeClr val="bg1">
                    <a:lumMod val="50000"/>
                  </a:schemeClr>
                </a:solidFill>
                <a:sym typeface="Arial"/>
              </a:rPr>
              <a:t>Educação</a:t>
            </a:r>
            <a:r>
              <a:rPr lang="pt-BR" sz="3200" kern="0">
                <a:solidFill>
                  <a:schemeClr val="bg1">
                    <a:lumMod val="50000"/>
                  </a:schemeClr>
                </a:solidFill>
                <a:sym typeface="Arial"/>
              </a:rPr>
              <a:t> muda as pessoas. </a:t>
            </a:r>
            <a:r>
              <a:rPr lang="pt-BR" sz="4400" b="1" kern="0">
                <a:solidFill>
                  <a:schemeClr val="bg1">
                    <a:lumMod val="50000"/>
                  </a:schemeClr>
                </a:solidFill>
                <a:sym typeface="Arial"/>
              </a:rPr>
              <a:t>Pessoas</a:t>
            </a:r>
            <a:r>
              <a:rPr lang="pt-BR" sz="3200" kern="0">
                <a:solidFill>
                  <a:schemeClr val="bg1">
                    <a:lumMod val="50000"/>
                  </a:schemeClr>
                </a:solidFill>
                <a:sym typeface="Arial"/>
              </a:rPr>
              <a:t> transformam o </a:t>
            </a:r>
            <a:r>
              <a:rPr lang="pt-BR" sz="4400" b="1" kern="0">
                <a:solidFill>
                  <a:schemeClr val="bg1">
                    <a:lumMod val="50000"/>
                  </a:schemeClr>
                </a:solidFill>
                <a:sym typeface="Arial"/>
              </a:rPr>
              <a:t>mundo</a:t>
            </a:r>
            <a:r>
              <a:rPr lang="pt-BR" sz="3200" kern="0">
                <a:solidFill>
                  <a:schemeClr val="bg1">
                    <a:lumMod val="50000"/>
                  </a:schemeClr>
                </a:solidFill>
                <a:sym typeface="Arial"/>
              </a:rPr>
              <a:t>.”</a:t>
            </a:r>
          </a:p>
          <a:p>
            <a:pPr algn="r" defTabSz="1219170">
              <a:buClr>
                <a:srgbClr val="000000"/>
              </a:buClr>
            </a:pPr>
            <a:r>
              <a:rPr lang="pt-BR" sz="3200" kern="0">
                <a:solidFill>
                  <a:schemeClr val="bg1">
                    <a:lumMod val="50000"/>
                  </a:schemeClr>
                </a:solidFill>
                <a:latin typeface="Calibri" panose="020F0502020204030204"/>
                <a:sym typeface="Arial"/>
              </a:rPr>
              <a:t>Paulo Freire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8B904DC4-C506-4FCC-B4C1-DA46D0C6A95F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37364C7-1B92-0341-A254-CD0CB864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92" y="5476627"/>
            <a:ext cx="2514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5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1029641" y="2623431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 disciplina...</a:t>
            </a:r>
          </a:p>
        </p:txBody>
      </p:sp>
      <p:sp>
        <p:nvSpPr>
          <p:cNvPr id="10" name="Retângulo Arredondado 2">
            <a:extLst>
              <a:ext uri="{FF2B5EF4-FFF2-40B4-BE49-F238E27FC236}">
                <a16:creationId xmlns:a16="http://schemas.microsoft.com/office/drawing/2014/main" id="{DD6E1FA6-DB0E-A147-86A0-EEF09AF8CD2B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D283824-9AD7-7E4D-9283-0935221F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05" y="5715978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8429297" y="256201"/>
            <a:ext cx="340358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</a:t>
            </a:r>
            <a:endParaRPr lang="pt-BR" sz="28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EMENTA</a:t>
            </a:r>
          </a:p>
        </p:txBody>
      </p:sp>
      <p:sp>
        <p:nvSpPr>
          <p:cNvPr id="4" name="Retângulo 3"/>
          <p:cNvSpPr/>
          <p:nvPr/>
        </p:nvSpPr>
        <p:spPr>
          <a:xfrm>
            <a:off x="897294" y="1922884"/>
            <a:ext cx="10798628" cy="323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>
              <a:lnSpc>
                <a:spcPct val="107000"/>
              </a:lnSpc>
              <a:spcAft>
                <a:spcPts val="1067"/>
              </a:spcAft>
              <a:buClr>
                <a:srgbClr val="000000"/>
              </a:buClr>
            </a:pPr>
            <a:r>
              <a:rPr lang="pt-BR" sz="3200" kern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 disciplina aborda os conceitos sobre sistema de banco de dados e arquitetura de um sistema de gerência de banco de dados. Enfoca modelos de dados, modelo entidade-relacionamento e suas extensões, e no modelo relacional. Apresenta a álgebra relacional e instruções SQL de definição e manipulação de dados.</a:t>
            </a:r>
            <a:endParaRPr lang="pt-BR" sz="4267" kern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EA1C4CC-A245-5C45-8113-68593D6AE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26" y="5839739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5753905" y="497545"/>
            <a:ext cx="62421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Competências que vamos</a:t>
            </a:r>
            <a:endParaRPr lang="pt-BR" sz="28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DESENVOLVER</a:t>
            </a:r>
          </a:p>
        </p:txBody>
      </p:sp>
      <p:sp>
        <p:nvSpPr>
          <p:cNvPr id="4" name="Retângulo 3"/>
          <p:cNvSpPr/>
          <p:nvPr/>
        </p:nvSpPr>
        <p:spPr>
          <a:xfrm>
            <a:off x="892630" y="1817774"/>
            <a:ext cx="11103427" cy="4253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BR" sz="140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I - ANALISAR E RESOLVER PROBLEMAS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BR" sz="140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VII - PENSAMENTO MATEMÁTICO, FÍSICO E QUÍMICO - Aplicar conhecimentos matemáticos, físicos, químicos nas atividades da engenharia.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BR" sz="140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VIII - PENSAMENTO LÓGICO - Pensar e usar a lógica formal estabelecendo relações, comparações e distinções em diferentes situações.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BR" sz="140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XV, XIX - ANÁLISE DE REQUISITOS - Analisar requisitos visando a implementação dos mesmos dentro de sistemas de informação. (Sistemas de Informação / Ciência da Computação)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BR" sz="140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XVIII - IMPLEMENTAÇÃO DE SISTEMAS - Realizar as rotinas de implementação e teste de qualidade e eficácia dos requisitos levantados. (Sistemas de Informação)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BR" sz="140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XVIII, XIX - MANUTENÇÃO DE SISTEMAS - Realizar rotinas demandadas e programadas de verificação nos sistemas de informação implementados. (CST em Analise e Desenvolvimento de Sistemas / Sistemas de Informação)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pt-BR" sz="1400" kern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XVIII - GESTÃO DE PROJETOS EM TI - Implantar, documentar e conduzir rotinas relativas aos projetos de tecnologia da informação. (CST em Gestão e Tecnologia da Informação/ CST em Sistemas para Internet))</a:t>
            </a:r>
          </a:p>
        </p:txBody>
      </p:sp>
      <p:sp>
        <p:nvSpPr>
          <p:cNvPr id="9" name="Retângulo Arredondado 2">
            <a:extLst>
              <a:ext uri="{FF2B5EF4-FFF2-40B4-BE49-F238E27FC236}">
                <a16:creationId xmlns:a16="http://schemas.microsoft.com/office/drawing/2014/main" id="{D04EE94A-C1A1-4651-9287-25B3E763A2A2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5D72887-71EA-4C43-A0F6-00FB319FC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26" y="5839739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7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1288747" y="2402447"/>
            <a:ext cx="96145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Sistema de Avaliações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3A2E6A51-E284-4064-8488-074C388BA1F7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9BC9EBFA-FB46-4647-828F-E74B63B18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05" y="5715978"/>
            <a:ext cx="2556503" cy="6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9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F86FE3C5-255F-4950-BD41-AEB3CB910E8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9CEB3FB-2D41-B74F-8500-3A1428F4A921}"/>
              </a:ext>
            </a:extLst>
          </p:cNvPr>
          <p:cNvGrpSpPr/>
          <p:nvPr/>
        </p:nvGrpSpPr>
        <p:grpSpPr>
          <a:xfrm>
            <a:off x="449884" y="1709396"/>
            <a:ext cx="11374254" cy="3668514"/>
            <a:chOff x="1273501" y="1360670"/>
            <a:chExt cx="9358058" cy="3921387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63630C2-618A-1446-A25C-A0CA3E615B2E}"/>
                </a:ext>
              </a:extLst>
            </p:cNvPr>
            <p:cNvSpPr/>
            <p:nvPr/>
          </p:nvSpPr>
          <p:spPr>
            <a:xfrm>
              <a:off x="5089662" y="1360670"/>
              <a:ext cx="1283070" cy="392138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485A94A-49C8-A541-BFC3-D93CBC03FF84}"/>
                </a:ext>
              </a:extLst>
            </p:cNvPr>
            <p:cNvSpPr/>
            <p:nvPr/>
          </p:nvSpPr>
          <p:spPr>
            <a:xfrm>
              <a:off x="5089660" y="2260626"/>
              <a:ext cx="1250754" cy="2434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5400" b="1">
                  <a:solidFill>
                    <a:schemeClr val="bg1"/>
                  </a:solidFill>
                </a:rPr>
                <a:t>N2</a:t>
              </a:r>
            </a:p>
            <a:p>
              <a:pPr algn="ctr"/>
              <a:endParaRPr lang="pt-BR" sz="3200" b="1">
                <a:solidFill>
                  <a:schemeClr val="bg1"/>
                </a:solidFill>
              </a:endParaRPr>
            </a:p>
            <a:p>
              <a:pPr algn="ctr"/>
              <a:r>
                <a:rPr lang="pt-BR" sz="2000">
                  <a:solidFill>
                    <a:schemeClr val="bg1"/>
                  </a:solidFill>
                </a:rPr>
                <a:t>PESO </a:t>
              </a:r>
            </a:p>
            <a:p>
              <a:pPr algn="ctr"/>
              <a:r>
                <a:rPr lang="pt-BR" sz="3200" b="1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AE9FD89-BF44-D642-A6C3-28C85A18395D}"/>
                </a:ext>
              </a:extLst>
            </p:cNvPr>
            <p:cNvSpPr/>
            <p:nvPr/>
          </p:nvSpPr>
          <p:spPr>
            <a:xfrm>
              <a:off x="6483204" y="1360671"/>
              <a:ext cx="4118995" cy="2671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0" b="1">
                  <a:solidFill>
                    <a:srgbClr val="002060"/>
                  </a:solidFill>
                </a:rPr>
                <a:t>A2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CD298DE-CC42-1E4F-BC0E-97D92B5D3FD8}"/>
                </a:ext>
              </a:extLst>
            </p:cNvPr>
            <p:cNvSpPr/>
            <p:nvPr/>
          </p:nvSpPr>
          <p:spPr>
            <a:xfrm>
              <a:off x="6483204" y="1627816"/>
              <a:ext cx="1817821" cy="15571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solidFill>
                    <a:srgbClr val="002060"/>
                  </a:solidFill>
                </a:rPr>
                <a:t>AVALIAÇÃO(ÕES)</a:t>
              </a:r>
            </a:p>
            <a:p>
              <a:pPr algn="ctr"/>
              <a:r>
                <a:rPr lang="pt-BR" sz="1200">
                  <a:solidFill>
                    <a:srgbClr val="002060"/>
                  </a:solidFill>
                </a:rPr>
                <a:t>A SER(EM) DEFINIDA(</a:t>
              </a:r>
              <a:r>
                <a:rPr lang="pt-BR" sz="1200" err="1">
                  <a:solidFill>
                    <a:srgbClr val="002060"/>
                  </a:solidFill>
                </a:rPr>
                <a:t>S</a:t>
              </a:r>
              <a:r>
                <a:rPr lang="pt-BR" sz="1200">
                  <a:solidFill>
                    <a:srgbClr val="002060"/>
                  </a:solidFill>
                </a:rPr>
                <a:t>) DE ACORDO COM OS OBJETIVOS DE APRENDIZAGEM DA DISCIPLINA</a:t>
              </a:r>
            </a:p>
            <a:p>
              <a:pPr algn="ctr"/>
              <a:r>
                <a:rPr lang="pt-BR" sz="1200">
                  <a:solidFill>
                    <a:srgbClr val="002060"/>
                  </a:solidFill>
                </a:rPr>
                <a:t>(9,0 pontos)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8993C63-BD57-0645-A353-0C42F93337F6}"/>
                </a:ext>
              </a:extLst>
            </p:cNvPr>
            <p:cNvSpPr/>
            <p:nvPr/>
          </p:nvSpPr>
          <p:spPr>
            <a:xfrm>
              <a:off x="8784377" y="1627817"/>
              <a:ext cx="1817821" cy="15571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>
                  <a:solidFill>
                    <a:srgbClr val="002060"/>
                  </a:solidFill>
                </a:rPr>
                <a:t>APS</a:t>
              </a:r>
              <a:r>
                <a:rPr lang="pt-BR" b="1">
                  <a:solidFill>
                    <a:srgbClr val="002060"/>
                  </a:solidFill>
                </a:rPr>
                <a:t> </a:t>
              </a:r>
              <a:r>
                <a:rPr lang="pt-BR">
                  <a:solidFill>
                    <a:srgbClr val="002060"/>
                  </a:solidFill>
                </a:rPr>
                <a:t>– </a:t>
              </a:r>
              <a:r>
                <a:rPr lang="pt-BR" sz="1200">
                  <a:solidFill>
                    <a:srgbClr val="002060"/>
                  </a:solidFill>
                </a:rPr>
                <a:t>ATIVIDADE PRÁTICA SUPERVISIONADA</a:t>
              </a:r>
            </a:p>
            <a:p>
              <a:r>
                <a:rPr lang="pt-BR" sz="1200">
                  <a:solidFill>
                    <a:srgbClr val="002060"/>
                  </a:solidFill>
                </a:rPr>
                <a:t>                  (1,0 ponto)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3BBD2FB-B2BF-6646-B59E-644AE4C9D6BF}"/>
                </a:ext>
              </a:extLst>
            </p:cNvPr>
            <p:cNvSpPr/>
            <p:nvPr/>
          </p:nvSpPr>
          <p:spPr>
            <a:xfrm>
              <a:off x="1273501" y="1360670"/>
              <a:ext cx="1283070" cy="392138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>
                <a:solidFill>
                  <a:srgbClr val="FFFFFF"/>
                </a:solidFill>
              </a:endParaRP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39AC20A-2CD8-0D4D-95DC-B5B589695E75}"/>
                </a:ext>
              </a:extLst>
            </p:cNvPr>
            <p:cNvSpPr/>
            <p:nvPr/>
          </p:nvSpPr>
          <p:spPr>
            <a:xfrm>
              <a:off x="1289659" y="2260627"/>
              <a:ext cx="1250754" cy="2631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5400" b="1">
                  <a:solidFill>
                    <a:schemeClr val="bg1"/>
                  </a:solidFill>
                </a:rPr>
                <a:t>N1</a:t>
              </a:r>
            </a:p>
            <a:p>
              <a:pPr algn="ctr"/>
              <a:endParaRPr lang="pt-BR" sz="3200" b="1">
                <a:solidFill>
                  <a:schemeClr val="bg1"/>
                </a:solidFill>
              </a:endParaRPr>
            </a:p>
            <a:p>
              <a:pPr algn="ctr"/>
              <a:r>
                <a:rPr lang="pt-BR" sz="2000">
                  <a:solidFill>
                    <a:schemeClr val="bg1"/>
                  </a:solidFill>
                </a:rPr>
                <a:t>PESO</a:t>
              </a:r>
              <a:r>
                <a:rPr lang="pt-BR" sz="320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pt-BR" sz="32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0826FC3-EDA8-5D45-94C9-D5D05B991E3B}"/>
                </a:ext>
              </a:extLst>
            </p:cNvPr>
            <p:cNvSpPr/>
            <p:nvPr/>
          </p:nvSpPr>
          <p:spPr>
            <a:xfrm>
              <a:off x="2667044" y="1360671"/>
              <a:ext cx="2312146" cy="26714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>
                  <a:solidFill>
                    <a:srgbClr val="002060"/>
                  </a:solidFill>
                </a:rPr>
                <a:t>A1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CDD50B34-A6DE-B642-8DEB-5E249773381F}"/>
                </a:ext>
              </a:extLst>
            </p:cNvPr>
            <p:cNvSpPr/>
            <p:nvPr/>
          </p:nvSpPr>
          <p:spPr>
            <a:xfrm>
              <a:off x="2667043" y="1627814"/>
              <a:ext cx="2312145" cy="36542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solidFill>
                    <a:srgbClr val="002060"/>
                  </a:solidFill>
                </a:rPr>
                <a:t>AVALIAÇÃO(ÕES) </a:t>
              </a:r>
              <a:r>
                <a:rPr lang="pt-BR" sz="1200">
                  <a:solidFill>
                    <a:srgbClr val="002060"/>
                  </a:solidFill>
                </a:rPr>
                <a:t>A SER(EM) DEFINIDA(</a:t>
              </a:r>
              <a:r>
                <a:rPr lang="pt-BR" sz="1200" err="1">
                  <a:solidFill>
                    <a:srgbClr val="002060"/>
                  </a:solidFill>
                </a:rPr>
                <a:t>S</a:t>
              </a:r>
              <a:r>
                <a:rPr lang="pt-BR" sz="1200">
                  <a:solidFill>
                    <a:srgbClr val="002060"/>
                  </a:solidFill>
                </a:rPr>
                <a:t>) DE ACORDO COM OS OBJETIVOS DE APRENDIZAGEM DA DISCIPLINA</a:t>
              </a:r>
            </a:p>
            <a:p>
              <a:pPr algn="ctr"/>
              <a:endParaRPr lang="pt-BR">
                <a:solidFill>
                  <a:srgbClr val="002060"/>
                </a:solidFill>
              </a:endParaRPr>
            </a:p>
            <a:p>
              <a:r>
                <a:rPr lang="pt-BR" b="1">
                  <a:solidFill>
                    <a:srgbClr val="002060"/>
                  </a:solidFill>
                </a:rPr>
                <a:t>0 </a:t>
              </a:r>
              <a:r>
                <a:rPr lang="pt-BR" b="1">
                  <a:solidFill>
                    <a:srgbClr val="002060"/>
                  </a:solidFill>
                  <a:sym typeface="Wingdings" panose="05000000000000000000" pitchFamily="2" charset="2"/>
                </a:rPr>
                <a:t> 10</a:t>
              </a:r>
              <a:endParaRPr lang="pt-BR" b="1">
                <a:solidFill>
                  <a:srgbClr val="002060"/>
                </a:solidFill>
              </a:endParaRP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334A2549-518B-3245-9111-7882645545C1}"/>
                </a:ext>
              </a:extLst>
            </p:cNvPr>
            <p:cNvSpPr/>
            <p:nvPr/>
          </p:nvSpPr>
          <p:spPr>
            <a:xfrm>
              <a:off x="6512564" y="3646911"/>
              <a:ext cx="4118995" cy="2671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>
                  <a:solidFill>
                    <a:srgbClr val="002060"/>
                  </a:solidFill>
                </a:rPr>
                <a:t>SUB</a:t>
              </a: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A30DF817-367B-584D-A10A-FA05EACEF85C}"/>
                </a:ext>
              </a:extLst>
            </p:cNvPr>
            <p:cNvSpPr/>
            <p:nvPr/>
          </p:nvSpPr>
          <p:spPr>
            <a:xfrm>
              <a:off x="6512564" y="3914057"/>
              <a:ext cx="4118995" cy="136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b="1">
                <a:solidFill>
                  <a:srgbClr val="002060"/>
                </a:solidFill>
              </a:endParaRPr>
            </a:p>
            <a:p>
              <a:r>
                <a:rPr lang="pt-BR" b="1">
                  <a:solidFill>
                    <a:srgbClr val="002060"/>
                  </a:solidFill>
                </a:rPr>
                <a:t>SUB </a:t>
              </a:r>
              <a:r>
                <a:rPr lang="pt-BR">
                  <a:solidFill>
                    <a:srgbClr val="002060"/>
                  </a:solidFill>
                </a:rPr>
                <a:t>–</a:t>
              </a:r>
              <a:r>
                <a:rPr lang="pt-BR" b="1">
                  <a:solidFill>
                    <a:srgbClr val="002060"/>
                  </a:solidFill>
                </a:rPr>
                <a:t> </a:t>
              </a:r>
              <a:r>
                <a:rPr lang="pt-BR" sz="1600">
                  <a:solidFill>
                    <a:srgbClr val="002060"/>
                  </a:solidFill>
                </a:rPr>
                <a:t>AVALIAÇÃO SUBSTITUTIVA</a:t>
              </a:r>
              <a:r>
                <a:rPr lang="pt-BR" sz="1200" b="1">
                  <a:solidFill>
                    <a:srgbClr val="002060"/>
                  </a:solidFill>
                </a:rPr>
                <a:t> (</a:t>
              </a:r>
              <a:r>
                <a:rPr lang="pt-BR" sz="1200" b="1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APENAS </a:t>
              </a:r>
              <a:r>
                <a:rPr lang="pt-BR" sz="1200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SE O ALUNO NÃO REALIZAR A A2</a:t>
              </a:r>
              <a:r>
                <a:rPr lang="pt-BR" sz="1200" b="1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pt-BR" sz="1200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OU </a:t>
              </a:r>
              <a:r>
                <a:rPr lang="pt-BR" sz="1200" b="1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NÃO ALCANÇAR A MÉDIA 6,0 </a:t>
              </a:r>
              <a:r>
                <a:rPr lang="pt-BR" sz="1200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NA DISCIPLINA. SUBSTITUI A NOTA DA A2 APENAS QUANDO A NOTA DA </a:t>
              </a:r>
              <a:r>
                <a:rPr lang="pt-BR" sz="1200" b="1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SUB</a:t>
              </a:r>
              <a:r>
                <a:rPr lang="pt-BR" sz="1200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FOR SUPERIOR)</a:t>
              </a:r>
              <a:endParaRPr lang="pt-BR" sz="1200" b="1">
                <a:solidFill>
                  <a:srgbClr val="002060"/>
                </a:solidFill>
              </a:endParaRPr>
            </a:p>
            <a:p>
              <a:endParaRPr lang="pt-BR" b="1">
                <a:solidFill>
                  <a:srgbClr val="002060"/>
                </a:solidFill>
              </a:endParaRPr>
            </a:p>
            <a:p>
              <a:r>
                <a:rPr lang="pt-BR" b="1">
                  <a:solidFill>
                    <a:srgbClr val="002060"/>
                  </a:solidFill>
                </a:rPr>
                <a:t>0 </a:t>
              </a:r>
              <a:r>
                <a:rPr lang="pt-BR" b="1">
                  <a:solidFill>
                    <a:srgbClr val="002060"/>
                  </a:solidFill>
                  <a:sym typeface="Wingdings" panose="05000000000000000000" pitchFamily="2" charset="2"/>
                </a:rPr>
                <a:t> 10</a:t>
              </a:r>
              <a:endParaRPr lang="pt-BR" b="1">
                <a:solidFill>
                  <a:srgbClr val="002060"/>
                </a:solidFill>
              </a:endParaRPr>
            </a:p>
            <a:p>
              <a:pPr algn="ctr"/>
              <a:endParaRPr lang="pt-BR" sz="1200">
                <a:solidFill>
                  <a:srgbClr val="002060"/>
                </a:solidFill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D60A5DA-0736-0545-ACA3-3A731E96639F}"/>
                </a:ext>
              </a:extLst>
            </p:cNvPr>
            <p:cNvSpPr txBox="1"/>
            <p:nvPr/>
          </p:nvSpPr>
          <p:spPr>
            <a:xfrm>
              <a:off x="8170478" y="3158113"/>
              <a:ext cx="713064" cy="5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>
                  <a:solidFill>
                    <a:srgbClr val="002060"/>
                  </a:solidFill>
                </a:rPr>
                <a:t>Ou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5F97FBAE-55C8-B54F-909D-3E6B7FB01643}"/>
                </a:ext>
              </a:extLst>
            </p:cNvPr>
            <p:cNvSpPr/>
            <p:nvPr/>
          </p:nvSpPr>
          <p:spPr>
            <a:xfrm>
              <a:off x="8301025" y="1627817"/>
              <a:ext cx="483351" cy="15571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4800" b="1">
                  <a:solidFill>
                    <a:srgbClr val="002060"/>
                  </a:solidFill>
                </a:rPr>
                <a:t>+</a:t>
              </a:r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23FE1D6C-0420-5943-95AF-AD7288A56ABB}"/>
              </a:ext>
            </a:extLst>
          </p:cNvPr>
          <p:cNvSpPr/>
          <p:nvPr/>
        </p:nvSpPr>
        <p:spPr>
          <a:xfrm>
            <a:off x="449885" y="5470809"/>
            <a:ext cx="11292230" cy="5866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DCED156F-3049-9144-A270-64A75B21FEB0}"/>
              </a:ext>
            </a:extLst>
          </p:cNvPr>
          <p:cNvSpPr/>
          <p:nvPr/>
        </p:nvSpPr>
        <p:spPr>
          <a:xfrm>
            <a:off x="2354626" y="5590089"/>
            <a:ext cx="39065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>
                <a:solidFill>
                  <a:srgbClr val="002060"/>
                </a:solidFill>
              </a:rPr>
              <a:t>CÁLCULO </a:t>
            </a:r>
            <a:r>
              <a:rPr lang="pt-BR" sz="1600" b="1">
                <a:solidFill>
                  <a:srgbClr val="002060"/>
                </a:solidFill>
              </a:rPr>
              <a:t>MÉDIA FINAL (MF)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DB68274-AFB9-7642-9CD5-4834FE98DB36}"/>
              </a:ext>
            </a:extLst>
          </p:cNvPr>
          <p:cNvSpPr/>
          <p:nvPr/>
        </p:nvSpPr>
        <p:spPr>
          <a:xfrm>
            <a:off x="5830167" y="5510718"/>
            <a:ext cx="2528544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b="1">
                <a:solidFill>
                  <a:srgbClr val="00206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(N1*0,4) + (N2*0,6)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6C0C966-3BD5-C94C-839B-1DB4C9DB9383}"/>
              </a:ext>
            </a:extLst>
          </p:cNvPr>
          <p:cNvSpPr/>
          <p:nvPr/>
        </p:nvSpPr>
        <p:spPr>
          <a:xfrm>
            <a:off x="447632" y="624659"/>
            <a:ext cx="84798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</a:rPr>
              <a:t>DISCIPLINAS</a:t>
            </a:r>
            <a:endParaRPr lang="pt-BR" sz="24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</a:rPr>
              <a:t>TEÓRICAS e TEÓRICO-PRÁTICAS</a:t>
            </a:r>
            <a:endParaRPr kumimoji="0" lang="pt-BR" sz="4000" b="1" i="0" u="none" strike="noStrike" kern="1200" cap="none" spc="30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C0CF367A-6427-B343-9232-DABAB808E9BB}"/>
              </a:ext>
            </a:extLst>
          </p:cNvPr>
          <p:cNvSpPr/>
          <p:nvPr/>
        </p:nvSpPr>
        <p:spPr>
          <a:xfrm>
            <a:off x="8507933" y="848698"/>
            <a:ext cx="3403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i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</a:rPr>
              <a:t>MODALIDADE</a:t>
            </a:r>
            <a:r>
              <a:rPr lang="pt-BR" sz="1600" b="1" i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</a:rPr>
              <a:t> </a:t>
            </a:r>
            <a:r>
              <a:rPr lang="pt-BR" sz="2800" b="1" i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</a:rPr>
              <a:t>PRESENCIAL</a:t>
            </a:r>
            <a:endParaRPr kumimoji="0" lang="pt-BR" sz="2800" b="1" i="1" u="none" strike="noStrike" kern="1200" cap="none" spc="30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2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D019A86-B2A8-F64F-B18A-780C48BE09A8}"/>
              </a:ext>
            </a:extLst>
          </p:cNvPr>
          <p:cNvGrpSpPr/>
          <p:nvPr/>
        </p:nvGrpSpPr>
        <p:grpSpPr>
          <a:xfrm>
            <a:off x="364058" y="979011"/>
            <a:ext cx="11463883" cy="4899978"/>
            <a:chOff x="300487" y="1196051"/>
            <a:chExt cx="11463883" cy="4899978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7640AC51-BAF6-DF43-B55C-A0334B05C943}"/>
                </a:ext>
              </a:extLst>
            </p:cNvPr>
            <p:cNvGrpSpPr/>
            <p:nvPr/>
          </p:nvGrpSpPr>
          <p:grpSpPr>
            <a:xfrm>
              <a:off x="300487" y="1196051"/>
              <a:ext cx="11463883" cy="4187880"/>
              <a:chOff x="300487" y="1305235"/>
              <a:chExt cx="11463883" cy="4187880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78E11FCF-2EB2-974B-B8B3-6DD249D6D8B2}"/>
                  </a:ext>
                </a:extLst>
              </p:cNvPr>
              <p:cNvSpPr/>
              <p:nvPr/>
            </p:nvSpPr>
            <p:spPr>
              <a:xfrm>
                <a:off x="300487" y="1305235"/>
                <a:ext cx="8479866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spc="30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  <a:cs typeface="Arial" panose="020B0604020202020204" pitchFamily="34" charset="0"/>
                  </a:rPr>
                  <a:t>DISCIPLINAS</a:t>
                </a:r>
                <a:endParaRPr lang="pt-BR" sz="2400" b="1" spc="300">
                  <a:solidFill>
                    <a:schemeClr val="bg1">
                      <a:lumMod val="50000"/>
                    </a:schemeClr>
                  </a:solidFill>
                  <a:latin typeface="Calibri" panose="020F0502020204030204"/>
                  <a:cs typeface="Arial" panose="020B060402020202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4000" b="1" spc="30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  <a:cs typeface="Arial" panose="020B0604020202020204" pitchFamily="34" charset="0"/>
                  </a:rPr>
                  <a:t>PROJETOS e PRÁTICAS</a:t>
                </a:r>
                <a:endParaRPr kumimoji="0" lang="pt-BR" sz="4000" b="1" i="0" u="none" strike="noStrike" kern="1200" cap="none" spc="30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6116D96D-1CA4-6347-8D27-A41533A112B9}"/>
                  </a:ext>
                </a:extLst>
              </p:cNvPr>
              <p:cNvSpPr/>
              <p:nvPr/>
            </p:nvSpPr>
            <p:spPr>
              <a:xfrm>
                <a:off x="8360788" y="1610638"/>
                <a:ext cx="3403581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600" i="1" spc="30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  <a:cs typeface="Arial" panose="020B0604020202020204" pitchFamily="34" charset="0"/>
                  </a:rPr>
                  <a:t>MODALIDADE</a:t>
                </a:r>
                <a:r>
                  <a:rPr lang="pt-BR" sz="1600" b="1" i="1" spc="30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pt-BR" sz="2800" b="1" i="1" spc="30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/>
                    <a:cs typeface="Arial" panose="020B0604020202020204" pitchFamily="34" charset="0"/>
                  </a:rPr>
                  <a:t>PRESENCIAL</a:t>
                </a:r>
                <a:endParaRPr kumimoji="0" lang="pt-BR" sz="2800" b="1" i="1" u="none" strike="noStrike" kern="1200" cap="none" spc="30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897A2B66-0455-804F-B2FD-EEE57FE95AA6}"/>
                  </a:ext>
                </a:extLst>
              </p:cNvPr>
              <p:cNvSpPr/>
              <p:nvPr/>
            </p:nvSpPr>
            <p:spPr>
              <a:xfrm>
                <a:off x="380001" y="2493495"/>
                <a:ext cx="1283070" cy="229575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189B8065-3AA8-564E-8A34-D978DBC7FBD7}"/>
                  </a:ext>
                </a:extLst>
              </p:cNvPr>
              <p:cNvSpPr/>
              <p:nvPr/>
            </p:nvSpPr>
            <p:spPr>
              <a:xfrm>
                <a:off x="380001" y="2619532"/>
                <a:ext cx="1250754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5400" b="1">
                    <a:solidFill>
                      <a:schemeClr val="bg1"/>
                    </a:solidFill>
                  </a:rPr>
                  <a:t>N1</a:t>
                </a:r>
              </a:p>
              <a:p>
                <a:pPr algn="ctr"/>
                <a:endParaRPr lang="pt-BR" sz="2000" b="1">
                  <a:solidFill>
                    <a:schemeClr val="bg1"/>
                  </a:solidFill>
                </a:endParaRPr>
              </a:p>
              <a:p>
                <a:pPr algn="ctr"/>
                <a:r>
                  <a:rPr lang="pt-BR" sz="2000">
                    <a:solidFill>
                      <a:schemeClr val="bg1"/>
                    </a:solidFill>
                  </a:rPr>
                  <a:t>PESO </a:t>
                </a:r>
              </a:p>
              <a:p>
                <a:pPr algn="ctr"/>
                <a:r>
                  <a:rPr lang="pt-BR" sz="3200" b="1">
                    <a:solidFill>
                      <a:schemeClr val="bg1"/>
                    </a:solidFill>
                  </a:rPr>
                  <a:t>4</a:t>
                </a:r>
                <a:endParaRPr lang="pt-BR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AB43680F-14FB-E44E-BECA-EF029B3D68A3}"/>
                  </a:ext>
                </a:extLst>
              </p:cNvPr>
              <p:cNvSpPr/>
              <p:nvPr/>
            </p:nvSpPr>
            <p:spPr>
              <a:xfrm>
                <a:off x="1727128" y="2493494"/>
                <a:ext cx="3349839" cy="22957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000" b="1">
                    <a:solidFill>
                      <a:srgbClr val="002060"/>
                    </a:solidFill>
                  </a:rPr>
                  <a:t>A1</a:t>
                </a:r>
                <a:r>
                  <a:rPr lang="pt-BR" sz="1600" b="1">
                    <a:solidFill>
                      <a:srgbClr val="002060"/>
                    </a:solidFill>
                  </a:rPr>
                  <a:t> – </a:t>
                </a:r>
                <a:r>
                  <a:rPr lang="pt-BR" sz="1600">
                    <a:solidFill>
                      <a:srgbClr val="002060"/>
                    </a:solidFill>
                  </a:rPr>
                  <a:t>AVALIAÇÃO(ÕES) </a:t>
                </a:r>
                <a:r>
                  <a:rPr lang="pt-BR" sz="1200">
                    <a:solidFill>
                      <a:srgbClr val="002060"/>
                    </a:solidFill>
                  </a:rPr>
                  <a:t>A SER(EM) DEFINIDA(S) DE ACORDO COM OS OBJETIVOS DE APRENDIZAGEM</a:t>
                </a:r>
              </a:p>
              <a:p>
                <a:endParaRPr lang="pt-BR" b="1">
                  <a:solidFill>
                    <a:srgbClr val="002060"/>
                  </a:solidFill>
                </a:endParaRPr>
              </a:p>
              <a:p>
                <a:r>
                  <a:rPr lang="pt-BR" sz="2800" b="1">
                    <a:solidFill>
                      <a:srgbClr val="002060"/>
                    </a:solidFill>
                  </a:rPr>
                  <a:t>0 </a:t>
                </a:r>
                <a:r>
                  <a:rPr lang="pt-BR" b="1">
                    <a:solidFill>
                      <a:srgbClr val="00206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pt-BR" sz="2800" b="1">
                    <a:solidFill>
                      <a:srgbClr val="002060"/>
                    </a:solidFill>
                    <a:sym typeface="Wingdings" panose="05000000000000000000" pitchFamily="2" charset="2"/>
                  </a:rPr>
                  <a:t> 10</a:t>
                </a:r>
                <a:endParaRPr lang="pt-BR" sz="2800" b="1">
                  <a:solidFill>
                    <a:srgbClr val="002060"/>
                  </a:solidFill>
                </a:endParaRPr>
              </a:p>
            </p:txBody>
          </p:sp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A1B19FB9-9DA5-8F44-B5E0-6A9D176C7246}"/>
                  </a:ext>
                </a:extLst>
              </p:cNvPr>
              <p:cNvSpPr/>
              <p:nvPr/>
            </p:nvSpPr>
            <p:spPr>
              <a:xfrm>
                <a:off x="5116788" y="2497314"/>
                <a:ext cx="1283070" cy="229193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7FD63F03-150E-E943-9A49-A4EB833B5F75}"/>
                  </a:ext>
                </a:extLst>
              </p:cNvPr>
              <p:cNvSpPr/>
              <p:nvPr/>
            </p:nvSpPr>
            <p:spPr>
              <a:xfrm>
                <a:off x="5129065" y="2619531"/>
                <a:ext cx="1250754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5400" b="1">
                    <a:solidFill>
                      <a:schemeClr val="bg1"/>
                    </a:solidFill>
                  </a:rPr>
                  <a:t>N2</a:t>
                </a:r>
              </a:p>
              <a:p>
                <a:pPr algn="ctr"/>
                <a:endParaRPr lang="pt-BR" sz="2000" b="1">
                  <a:solidFill>
                    <a:schemeClr val="bg1"/>
                  </a:solidFill>
                </a:endParaRPr>
              </a:p>
              <a:p>
                <a:pPr algn="ctr"/>
                <a:r>
                  <a:rPr lang="pt-BR" sz="2000">
                    <a:solidFill>
                      <a:schemeClr val="bg1"/>
                    </a:solidFill>
                  </a:rPr>
                  <a:t>PESO </a:t>
                </a:r>
              </a:p>
              <a:p>
                <a:pPr algn="ctr"/>
                <a:r>
                  <a:rPr lang="pt-BR" sz="3200" b="1">
                    <a:solidFill>
                      <a:schemeClr val="bg1"/>
                    </a:solidFill>
                  </a:rPr>
                  <a:t>6</a:t>
                </a:r>
                <a:endParaRPr lang="pt-BR" sz="32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5ACC9D8F-A013-9542-A66C-4B10A404613F}"/>
                  </a:ext>
                </a:extLst>
              </p:cNvPr>
              <p:cNvGrpSpPr/>
              <p:nvPr/>
            </p:nvGrpSpPr>
            <p:grpSpPr>
              <a:xfrm>
                <a:off x="380001" y="4906489"/>
                <a:ext cx="11384369" cy="586626"/>
                <a:chOff x="153073" y="6248523"/>
                <a:chExt cx="12003754" cy="586626"/>
              </a:xfrm>
            </p:grpSpPr>
            <p:sp>
              <p:nvSpPr>
                <p:cNvPr id="54" name="Retângulo 53">
                  <a:extLst>
                    <a:ext uri="{FF2B5EF4-FFF2-40B4-BE49-F238E27FC236}">
                      <a16:creationId xmlns:a16="http://schemas.microsoft.com/office/drawing/2014/main" id="{96A77E0A-1890-F148-A709-CC6E48515593}"/>
                    </a:ext>
                  </a:extLst>
                </p:cNvPr>
                <p:cNvSpPr/>
                <p:nvPr/>
              </p:nvSpPr>
              <p:spPr>
                <a:xfrm>
                  <a:off x="153073" y="6248523"/>
                  <a:ext cx="12003754" cy="58662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E2083322-EA51-574A-A9FC-0D25D403B2FC}"/>
                    </a:ext>
                  </a:extLst>
                </p:cNvPr>
                <p:cNvSpPr/>
                <p:nvPr/>
              </p:nvSpPr>
              <p:spPr>
                <a:xfrm>
                  <a:off x="2161446" y="6367803"/>
                  <a:ext cx="4119132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1600">
                      <a:solidFill>
                        <a:srgbClr val="002060"/>
                      </a:solidFill>
                    </a:rPr>
                    <a:t>CÁLCULO </a:t>
                  </a:r>
                  <a:r>
                    <a:rPr lang="pt-BR" sz="1600" b="1">
                      <a:solidFill>
                        <a:srgbClr val="002060"/>
                      </a:solidFill>
                    </a:rPr>
                    <a:t>MÉDIA FINAL (MF)</a:t>
                  </a:r>
                </a:p>
              </p:txBody>
            </p:sp>
            <p:sp>
              <p:nvSpPr>
                <p:cNvPr id="56" name="Retângulo 55">
                  <a:extLst>
                    <a:ext uri="{FF2B5EF4-FFF2-40B4-BE49-F238E27FC236}">
                      <a16:creationId xmlns:a16="http://schemas.microsoft.com/office/drawing/2014/main" id="{CBD840CC-49FD-C847-91A0-59F613770619}"/>
                    </a:ext>
                  </a:extLst>
                </p:cNvPr>
                <p:cNvSpPr/>
                <p:nvPr/>
              </p:nvSpPr>
              <p:spPr>
                <a:xfrm>
                  <a:off x="5826079" y="6288432"/>
                  <a:ext cx="2666114" cy="4700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pt-BR" sz="2400" b="1">
                      <a:solidFill>
                        <a:srgbClr val="002060"/>
                      </a:solidFill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(N1*0,4) + (N2*0,6)</a:t>
                  </a:r>
                </a:p>
              </p:txBody>
            </p:sp>
          </p:grp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DEA69458-48EA-154B-820D-78C0F05CF96E}"/>
                  </a:ext>
                </a:extLst>
              </p:cNvPr>
              <p:cNvSpPr/>
              <p:nvPr/>
            </p:nvSpPr>
            <p:spPr>
              <a:xfrm>
                <a:off x="6442173" y="2497315"/>
                <a:ext cx="5322196" cy="229193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000" b="1">
                    <a:solidFill>
                      <a:srgbClr val="002060"/>
                    </a:solidFill>
                  </a:rPr>
                  <a:t>A2 </a:t>
                </a:r>
                <a:r>
                  <a:rPr lang="pt-BR" sz="1600" b="1">
                    <a:solidFill>
                      <a:srgbClr val="002060"/>
                    </a:solidFill>
                  </a:rPr>
                  <a:t>– </a:t>
                </a:r>
                <a:r>
                  <a:rPr lang="pt-BR" sz="1600">
                    <a:solidFill>
                      <a:srgbClr val="002060"/>
                    </a:solidFill>
                  </a:rPr>
                  <a:t>AVALIAÇÃO(ÕES)</a:t>
                </a:r>
                <a:r>
                  <a:rPr lang="pt-BR" sz="1600" b="1">
                    <a:solidFill>
                      <a:srgbClr val="002060"/>
                    </a:solidFill>
                  </a:rPr>
                  <a:t> </a:t>
                </a:r>
                <a:r>
                  <a:rPr lang="pt-BR" sz="1200">
                    <a:solidFill>
                      <a:srgbClr val="002060"/>
                    </a:solidFill>
                  </a:rPr>
                  <a:t>A SER(EM) DEFINIDA(S) DE ACORDO COM OS OBJETIVOS DE APRENDIZAGEM</a:t>
                </a:r>
                <a:endParaRPr lang="pt-BR" sz="600" b="1">
                  <a:solidFill>
                    <a:srgbClr val="002060"/>
                  </a:solidFill>
                </a:endParaRPr>
              </a:p>
              <a:p>
                <a:endParaRPr lang="pt-BR" sz="2800" b="1">
                  <a:solidFill>
                    <a:srgbClr val="002060"/>
                  </a:solidFill>
                </a:endParaRPr>
              </a:p>
              <a:p>
                <a:r>
                  <a:rPr lang="pt-BR" sz="2800" b="1">
                    <a:solidFill>
                      <a:srgbClr val="002060"/>
                    </a:solidFill>
                  </a:rPr>
                  <a:t>0 </a:t>
                </a:r>
                <a:r>
                  <a:rPr lang="pt-BR" b="1">
                    <a:solidFill>
                      <a:srgbClr val="00206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pt-BR" sz="2800" b="1">
                    <a:solidFill>
                      <a:srgbClr val="002060"/>
                    </a:solidFill>
                    <a:sym typeface="Wingdings" panose="05000000000000000000" pitchFamily="2" charset="2"/>
                  </a:rPr>
                  <a:t> 10</a:t>
                </a:r>
                <a:endParaRPr lang="pt-BR" sz="2800" b="1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2E494E1B-AD0B-8146-8FB5-D47E5863FAA5}"/>
                </a:ext>
              </a:extLst>
            </p:cNvPr>
            <p:cNvSpPr/>
            <p:nvPr/>
          </p:nvSpPr>
          <p:spPr>
            <a:xfrm>
              <a:off x="380000" y="5509402"/>
              <a:ext cx="11384369" cy="5866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2800" b="1">
                <a:solidFill>
                  <a:srgbClr val="002060"/>
                </a:solidFill>
              </a:endParaRP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BA1AACC2-AB78-7547-904A-44C2B2B9C387}"/>
                </a:ext>
              </a:extLst>
            </p:cNvPr>
            <p:cNvSpPr/>
            <p:nvPr/>
          </p:nvSpPr>
          <p:spPr>
            <a:xfrm flipH="1">
              <a:off x="3781865" y="5618049"/>
              <a:ext cx="56106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b="1">
                  <a:solidFill>
                    <a:srgbClr val="002060"/>
                  </a:solidFill>
                </a:rPr>
                <a:t>NÃO HAVERÁ SUB – AVALIAÇÃO SUBSTITUTIVA</a:t>
              </a:r>
              <a:endParaRPr lang="pt-BR"/>
            </a:p>
          </p:txBody>
        </p:sp>
      </p:grp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9317CA99-3D93-488C-82A7-4E5D658C4899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8406078"/>
      </p:ext>
    </p:extLst>
  </p:cSld>
  <p:clrMapOvr>
    <a:masterClrMapping/>
  </p:clrMapOvr>
</p:sld>
</file>

<file path=ppt/theme/theme1.xml><?xml version="1.0" encoding="utf-8"?>
<a:theme xmlns:a="http://schemas.openxmlformats.org/drawingml/2006/main" name="6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2017-UNIFACS [Somente leitura]" id="{8F5F973D-4C81-4B0F-90AF-06F3E81F4364}" vid="{8E56D562-D75F-486D-BB1D-FEBA95397BED}"/>
    </a:ext>
  </a:extLst>
</a:theme>
</file>

<file path=ppt/theme/theme2.xml><?xml version="1.0" encoding="utf-8"?>
<a:theme xmlns:a="http://schemas.openxmlformats.org/drawingml/2006/main" name="7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7494EBFBC598A4D918CA9A8E14C2395" ma:contentTypeVersion="9" ma:contentTypeDescription="Crie um novo documento." ma:contentTypeScope="" ma:versionID="8949aebf25c2adb14a9fff393799dc41">
  <xsd:schema xmlns:xsd="http://www.w3.org/2001/XMLSchema" xmlns:xs="http://www.w3.org/2001/XMLSchema" xmlns:p="http://schemas.microsoft.com/office/2006/metadata/properties" xmlns:ns2="c57fd7aa-ecc2-47e3-8d3f-2779eb4c2e93" xmlns:ns3="df548895-0bdc-4301-8b25-24b9d0038bc4" targetNamespace="http://schemas.microsoft.com/office/2006/metadata/properties" ma:root="true" ma:fieldsID="7b1027c30e6d35d9837055386c4f01ba" ns2:_="" ns3:_="">
    <xsd:import namespace="c57fd7aa-ecc2-47e3-8d3f-2779eb4c2e93"/>
    <xsd:import namespace="df548895-0bdc-4301-8b25-24b9d0038b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fd7aa-ecc2-47e3-8d3f-2779eb4c2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548895-0bdc-4301-8b25-24b9d0038bc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9543D3-0215-4A84-8BA4-2CE8B8836CBB}">
  <ds:schemaRefs>
    <ds:schemaRef ds:uri="c57fd7aa-ecc2-47e3-8d3f-2779eb4c2e93"/>
    <ds:schemaRef ds:uri="df548895-0bdc-4301-8b25-24b9d0038b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1B0999-7B2E-4370-8CB2-33A56775F6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4A3B07-F88F-4AE3-A4DE-CA18E9F8572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6_Tema do Office</vt:lpstr>
      <vt:lpstr>7_Tema do Office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Samia Paula S. Oliveira</dc:creator>
  <cp:revision>5</cp:revision>
  <dcterms:created xsi:type="dcterms:W3CDTF">2020-05-29T14:59:24Z</dcterms:created>
  <dcterms:modified xsi:type="dcterms:W3CDTF">2021-02-20T01:11:51Z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0x010100B7494EBFBC598A4D918CA9A8E14C2395</vt:lpwstr>
  </property>
</Properties>
</file>